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64" r:id="rId2"/>
    <p:sldId id="256" r:id="rId3"/>
    <p:sldId id="257" r:id="rId4"/>
    <p:sldId id="265" r:id="rId5"/>
    <p:sldId id="258" r:id="rId6"/>
    <p:sldId id="259" r:id="rId7"/>
    <p:sldId id="266" r:id="rId8"/>
    <p:sldId id="261" r:id="rId9"/>
    <p:sldId id="262" r:id="rId10"/>
    <p:sldId id="263" r:id="rId11"/>
    <p:sldId id="273" r:id="rId12"/>
    <p:sldId id="270" r:id="rId13"/>
    <p:sldId id="274" r:id="rId14"/>
    <p:sldId id="269"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FF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4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3E0AE1-CB44-9241-A207-222BA2E0E9DA}" type="datetimeFigureOut">
              <a:rPr lang="en-US" smtClean="0"/>
              <a:t>11/7/16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78D8CD-93A3-8744-9A5C-864EFEFE3453}" type="slidenum">
              <a:rPr lang="en-US" smtClean="0"/>
              <a:t>‹#›</a:t>
            </a:fld>
            <a:endParaRPr lang="en-US"/>
          </a:p>
        </p:txBody>
      </p:sp>
    </p:spTree>
    <p:extLst>
      <p:ext uri="{BB962C8B-B14F-4D97-AF65-F5344CB8AC3E}">
        <p14:creationId xmlns:p14="http://schemas.microsoft.com/office/powerpoint/2010/main" val="41099216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2E7712-5C42-443F-9E9A-E2CFB03CF60D}"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7B84A-28F8-456D-9451-8501016C6E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E7712-5C42-443F-9E9A-E2CFB03CF60D}"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7B84A-28F8-456D-9451-8501016C6E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E7712-5C42-443F-9E9A-E2CFB03CF60D}"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7B84A-28F8-456D-9451-8501016C6E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E7712-5C42-443F-9E9A-E2CFB03CF60D}"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7B84A-28F8-456D-9451-8501016C6E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2E7712-5C42-443F-9E9A-E2CFB03CF60D}" type="datetimeFigureOut">
              <a:rPr lang="en-US" smtClean="0"/>
              <a:pPr/>
              <a:t>11/7/16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7B84A-28F8-456D-9451-8501016C6E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2E7712-5C42-443F-9E9A-E2CFB03CF60D}" type="datetimeFigureOut">
              <a:rPr lang="en-US" smtClean="0"/>
              <a:pPr/>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7B84A-28F8-456D-9451-8501016C6E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2E7712-5C42-443F-9E9A-E2CFB03CF60D}" type="datetimeFigureOut">
              <a:rPr lang="en-US" smtClean="0"/>
              <a:pPr/>
              <a:t>11/7/16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7B84A-28F8-456D-9451-8501016C6E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2E7712-5C42-443F-9E9A-E2CFB03CF60D}" type="datetimeFigureOut">
              <a:rPr lang="en-US" smtClean="0"/>
              <a:pPr/>
              <a:t>11/7/16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7B84A-28F8-456D-9451-8501016C6E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E7712-5C42-443F-9E9A-E2CFB03CF60D}" type="datetimeFigureOut">
              <a:rPr lang="en-US" smtClean="0"/>
              <a:pPr/>
              <a:t>11/7/16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7B84A-28F8-456D-9451-8501016C6E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E7712-5C42-443F-9E9A-E2CFB03CF60D}" type="datetimeFigureOut">
              <a:rPr lang="en-US" smtClean="0"/>
              <a:pPr/>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7B84A-28F8-456D-9451-8501016C6E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E7712-5C42-443F-9E9A-E2CFB03CF60D}" type="datetimeFigureOut">
              <a:rPr lang="en-US" smtClean="0"/>
              <a:pPr/>
              <a:t>11/7/16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7B84A-28F8-456D-9451-8501016C6E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E7712-5C42-443F-9E9A-E2CFB03CF60D}" type="datetimeFigureOut">
              <a:rPr lang="en-US" smtClean="0"/>
              <a:pPr/>
              <a:t>11/7/16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7B84A-28F8-456D-9451-8501016C6E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3.gif"/><Relationship Id="rId5" Type="http://schemas.openxmlformats.org/officeDocument/2006/relationships/image" Target="../media/image4.wmf"/><Relationship Id="rId1" Type="http://schemas.openxmlformats.org/officeDocument/2006/relationships/slideLayout" Target="../slideLayouts/slideLayout1.xml"/><Relationship Id="rId2"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eg"/><Relationship Id="rId3" Type="http://schemas.openxmlformats.org/officeDocument/2006/relationships/image" Target="../media/image3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wmf"/></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image" Target="../media/image8.wmf"/><Relationship Id="rId1" Type="http://schemas.openxmlformats.org/officeDocument/2006/relationships/slideLayout" Target="../slideLayouts/slideLayout1.xml"/><Relationship Id="rId2" Type="http://schemas.openxmlformats.org/officeDocument/2006/relationships/image" Target="../media/image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wmf"/><Relationship Id="rId3" Type="http://schemas.openxmlformats.org/officeDocument/2006/relationships/image" Target="../media/image10.wm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wmf"/><Relationship Id="rId3" Type="http://schemas.openxmlformats.org/officeDocument/2006/relationships/image" Target="../media/image17.wmf"/></Relationships>
</file>

<file path=ppt/slides/_rels/slide6.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image" Target="../media/image18.wmf"/></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image" Target="../media/image21.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wmf"/><Relationship Id="rId3" Type="http://schemas.openxmlformats.org/officeDocument/2006/relationships/image" Target="../media/image2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514600"/>
            <a:ext cx="7772400" cy="1470025"/>
          </a:xfrm>
        </p:spPr>
        <p:txBody>
          <a:bodyPr>
            <a:noAutofit/>
          </a:bodyPr>
          <a:lstStyle/>
          <a:p>
            <a:r>
              <a:rPr lang="en-US" sz="4800" b="1" u="sng" smtClean="0">
                <a:solidFill>
                  <a:srgbClr val="FF0000"/>
                </a:solidFill>
              </a:rPr>
              <a:t>Stylistic Elements </a:t>
            </a:r>
            <a:r>
              <a:rPr lang="en-US" sz="4800" b="1" u="sng" dirty="0" smtClean="0">
                <a:solidFill>
                  <a:srgbClr val="FF0000"/>
                </a:solidFill>
              </a:rPr>
              <a:t>of </a:t>
            </a:r>
            <a:r>
              <a:rPr lang="en-US" sz="4800" b="1" u="sng" dirty="0" smtClean="0">
                <a:solidFill>
                  <a:srgbClr val="FF0000"/>
                </a:solidFill>
              </a:rPr>
              <a:t>Folklore</a:t>
            </a:r>
            <a:r>
              <a:rPr lang="en-US" sz="4800" b="1" u="sng" dirty="0" smtClean="0">
                <a:solidFill>
                  <a:srgbClr val="FF0000"/>
                </a:solidFill>
              </a:rPr>
              <a:t/>
            </a:r>
            <a:br>
              <a:rPr lang="en-US" sz="4800" b="1" u="sng" dirty="0" smtClean="0">
                <a:solidFill>
                  <a:srgbClr val="FF0000"/>
                </a:solidFill>
              </a:rPr>
            </a:br>
            <a:r>
              <a:rPr lang="en-US" sz="6600" dirty="0" smtClean="0">
                <a:solidFill>
                  <a:srgbClr val="FF0000"/>
                </a:solidFill>
              </a:rPr>
              <a:t>Rule of Three,</a:t>
            </a:r>
            <a:br>
              <a:rPr lang="en-US" sz="6600" dirty="0" smtClean="0">
                <a:solidFill>
                  <a:srgbClr val="FF0000"/>
                </a:solidFill>
              </a:rPr>
            </a:br>
            <a:r>
              <a:rPr lang="en-US" sz="6600" dirty="0" smtClean="0">
                <a:solidFill>
                  <a:srgbClr val="FF0000"/>
                </a:solidFill>
              </a:rPr>
              <a:t> Magic Helper, </a:t>
            </a:r>
            <a:br>
              <a:rPr lang="en-US" sz="6600" dirty="0" smtClean="0">
                <a:solidFill>
                  <a:srgbClr val="FF0000"/>
                </a:solidFill>
              </a:rPr>
            </a:br>
            <a:r>
              <a:rPr lang="en-US" sz="6600" dirty="0" smtClean="0">
                <a:solidFill>
                  <a:srgbClr val="FF0000"/>
                </a:solidFill>
              </a:rPr>
              <a:t>&amp; Talisman</a:t>
            </a:r>
            <a:endParaRPr lang="en-US" sz="6600" dirty="0">
              <a:solidFill>
                <a:srgbClr val="FF0000"/>
              </a:solidFill>
            </a:endParaRPr>
          </a:p>
        </p:txBody>
      </p:sp>
      <p:pic>
        <p:nvPicPr>
          <p:cNvPr id="1026" name="Picture 2" descr="C:\Documents and Settings\hazlewom\Local Settings\Temporary Internet Files\Content.IE5\2SK326G3\MC900412426[1].wmf"/>
          <p:cNvPicPr>
            <a:picLocks noChangeAspect="1" noChangeArrowheads="1"/>
          </p:cNvPicPr>
          <p:nvPr/>
        </p:nvPicPr>
        <p:blipFill>
          <a:blip r:embed="rId2" cstate="print"/>
          <a:srcRect/>
          <a:stretch>
            <a:fillRect/>
          </a:stretch>
        </p:blipFill>
        <p:spPr bwMode="auto">
          <a:xfrm>
            <a:off x="6781800" y="3429000"/>
            <a:ext cx="2199992" cy="2918234"/>
          </a:xfrm>
          <a:prstGeom prst="rect">
            <a:avLst/>
          </a:prstGeom>
          <a:noFill/>
        </p:spPr>
      </p:pic>
      <p:pic>
        <p:nvPicPr>
          <p:cNvPr id="1027" name="Picture 3" descr="C:\Documents and Settings\hazlewom\Local Settings\Temporary Internet Files\Content.IE5\8J9WKT05\MC900198618[1].wmf"/>
          <p:cNvPicPr>
            <a:picLocks noChangeAspect="1" noChangeArrowheads="1"/>
          </p:cNvPicPr>
          <p:nvPr/>
        </p:nvPicPr>
        <p:blipFill>
          <a:blip r:embed="rId3" cstate="print"/>
          <a:srcRect/>
          <a:stretch>
            <a:fillRect/>
          </a:stretch>
        </p:blipFill>
        <p:spPr bwMode="auto">
          <a:xfrm>
            <a:off x="228600" y="4114800"/>
            <a:ext cx="1872558" cy="2281473"/>
          </a:xfrm>
          <a:prstGeom prst="rect">
            <a:avLst/>
          </a:prstGeom>
          <a:noFill/>
        </p:spPr>
      </p:pic>
      <p:pic>
        <p:nvPicPr>
          <p:cNvPr id="1031" name="Picture 7" descr="C:\Documents and Settings\hazlewom\Local Settings\Temporary Internet Files\Content.IE5\8J9WKT05\MM900354715[1].gif"/>
          <p:cNvPicPr>
            <a:picLocks noChangeAspect="1" noChangeArrowheads="1" noCrop="1"/>
          </p:cNvPicPr>
          <p:nvPr/>
        </p:nvPicPr>
        <p:blipFill>
          <a:blip r:embed="rId4" cstate="print"/>
          <a:srcRect/>
          <a:stretch>
            <a:fillRect/>
          </a:stretch>
        </p:blipFill>
        <p:spPr bwMode="auto">
          <a:xfrm>
            <a:off x="380999" y="304800"/>
            <a:ext cx="1116037" cy="1066800"/>
          </a:xfrm>
          <a:prstGeom prst="rect">
            <a:avLst/>
          </a:prstGeom>
          <a:noFill/>
        </p:spPr>
      </p:pic>
      <p:pic>
        <p:nvPicPr>
          <p:cNvPr id="1032" name="Picture 8" descr="C:\Documents and Settings\hazlewom\Local Settings\Temporary Internet Files\Content.IE5\8J9WKT05\MC900360786[1].wmf"/>
          <p:cNvPicPr>
            <a:picLocks noChangeAspect="1" noChangeArrowheads="1"/>
          </p:cNvPicPr>
          <p:nvPr/>
        </p:nvPicPr>
        <p:blipFill>
          <a:blip r:embed="rId5" cstate="print"/>
          <a:srcRect/>
          <a:stretch>
            <a:fillRect/>
          </a:stretch>
        </p:blipFill>
        <p:spPr bwMode="auto">
          <a:xfrm>
            <a:off x="7467600" y="152400"/>
            <a:ext cx="1455725" cy="183977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9144000" cy="1143000"/>
          </a:xfrm>
        </p:spPr>
        <p:txBody>
          <a:bodyPr>
            <a:noAutofit/>
          </a:bodyPr>
          <a:lstStyle/>
          <a:p>
            <a:r>
              <a:rPr lang="en-US" sz="3600" u="sng" dirty="0" smtClean="0">
                <a:solidFill>
                  <a:srgbClr val="0070C0"/>
                </a:solidFill>
                <a:latin typeface="Bodoni MT Black" pitchFamily="18" charset="0"/>
              </a:rPr>
              <a:t>Think about it:</a:t>
            </a:r>
            <a:r>
              <a:rPr lang="en-US" sz="3600" dirty="0" smtClean="0">
                <a:solidFill>
                  <a:srgbClr val="0070C0"/>
                </a:solidFill>
                <a:latin typeface="Bodoni MT Black" pitchFamily="18" charset="0"/>
              </a:rPr>
              <a:t> </a:t>
            </a:r>
            <a:r>
              <a:rPr lang="en-US" sz="3600" dirty="0" smtClean="0"/>
              <a:t/>
            </a:r>
            <a:br>
              <a:rPr lang="en-US" sz="3600" dirty="0" smtClean="0"/>
            </a:br>
            <a:r>
              <a:rPr lang="en-US" sz="3400" dirty="0" smtClean="0"/>
              <a:t>Would Cinderella have ever been able to make it to the ball on time if the Fairy Godmother’s wand hadn’t turned the pumpkin into a coach, her rags into a dress, and the mice into horses? </a:t>
            </a:r>
            <a:r>
              <a:rPr lang="en-US" sz="3600" dirty="0" smtClean="0"/>
              <a:t/>
            </a:r>
            <a:br>
              <a:rPr lang="en-US" sz="3600" dirty="0" smtClean="0"/>
            </a:br>
            <a:r>
              <a:rPr lang="en-US" sz="3600" dirty="0" smtClean="0"/>
              <a:t/>
            </a:r>
            <a:br>
              <a:rPr lang="en-US" sz="3600" dirty="0" smtClean="0"/>
            </a:br>
            <a:r>
              <a:rPr lang="en-US" sz="1400" dirty="0" smtClean="0"/>
              <a:t/>
            </a:r>
            <a:br>
              <a:rPr lang="en-US" sz="1400" dirty="0" smtClean="0"/>
            </a:br>
            <a:r>
              <a:rPr lang="en-US" sz="1400" dirty="0" smtClean="0"/>
              <a:t/>
            </a:r>
            <a:br>
              <a:rPr lang="en-US" sz="1400" dirty="0" smtClean="0"/>
            </a:br>
            <a:r>
              <a:rPr lang="en-US" sz="1400" dirty="0" smtClean="0"/>
              <a:t/>
            </a:r>
            <a:br>
              <a:rPr lang="en-US" sz="1400" dirty="0" smtClean="0"/>
            </a:br>
            <a:r>
              <a:rPr lang="en-US" sz="3400" dirty="0" smtClean="0"/>
              <a:t>Would Pinocchio have been able to turn into a “real boy” without the blue fairy’s help?</a:t>
            </a:r>
            <a:r>
              <a:rPr lang="en-US" sz="3600" dirty="0" smtClean="0"/>
              <a:t/>
            </a:r>
            <a:br>
              <a:rPr lang="en-US" sz="3600" dirty="0" smtClean="0"/>
            </a:br>
            <a:r>
              <a:rPr lang="en-US" sz="1400" dirty="0" smtClean="0"/>
              <a:t/>
            </a:r>
            <a:br>
              <a:rPr lang="en-US" sz="1400" dirty="0" smtClean="0"/>
            </a:br>
            <a:r>
              <a:rPr lang="en-US" sz="1200" dirty="0" smtClean="0"/>
              <a:t/>
            </a:r>
            <a:br>
              <a:rPr lang="en-US" sz="1200" dirty="0" smtClean="0"/>
            </a:br>
            <a:r>
              <a:rPr lang="en-US" sz="3600" dirty="0" smtClean="0"/>
              <a:t>Would Aladdin have been able to end up with Jasmine if it hadn’t been for the genie?</a:t>
            </a:r>
            <a:endParaRPr lang="en-US" sz="3600" dirty="0"/>
          </a:p>
        </p:txBody>
      </p:sp>
      <p:pic>
        <p:nvPicPr>
          <p:cNvPr id="3" name="Picture 2" descr="Pinocchio-1940-poster.jpg"/>
          <p:cNvPicPr>
            <a:picLocks noChangeAspect="1"/>
          </p:cNvPicPr>
          <p:nvPr/>
        </p:nvPicPr>
        <p:blipFill>
          <a:blip r:embed="rId2" cstate="print"/>
          <a:stretch>
            <a:fillRect/>
          </a:stretch>
        </p:blipFill>
        <p:spPr>
          <a:xfrm>
            <a:off x="152400" y="2209800"/>
            <a:ext cx="990600" cy="1524000"/>
          </a:xfrm>
          <a:prstGeom prst="rect">
            <a:avLst/>
          </a:prstGeom>
        </p:spPr>
      </p:pic>
      <p:pic>
        <p:nvPicPr>
          <p:cNvPr id="4" name="Picture 3" descr="MV5BMTg5MTE3Njg1NV5BMl5BanBnXkFtZTYwNzE5NzU3__V1__CR97,0,290,290_SS120_.jpg"/>
          <p:cNvPicPr>
            <a:picLocks noChangeAspect="1"/>
          </p:cNvPicPr>
          <p:nvPr/>
        </p:nvPicPr>
        <p:blipFill>
          <a:blip r:embed="rId3" cstate="print"/>
          <a:stretch>
            <a:fillRect/>
          </a:stretch>
        </p:blipFill>
        <p:spPr>
          <a:xfrm>
            <a:off x="7772400" y="2514600"/>
            <a:ext cx="1371600" cy="1371600"/>
          </a:xfrm>
          <a:prstGeom prst="rect">
            <a:avLst/>
          </a:prstGeom>
        </p:spPr>
      </p:pic>
      <p:pic>
        <p:nvPicPr>
          <p:cNvPr id="5" name="Picture 4" descr="fairy.jpg"/>
          <p:cNvPicPr>
            <a:picLocks noChangeAspect="1"/>
          </p:cNvPicPr>
          <p:nvPr/>
        </p:nvPicPr>
        <p:blipFill>
          <a:blip r:embed="rId4" cstate="print"/>
          <a:stretch>
            <a:fillRect/>
          </a:stretch>
        </p:blipFill>
        <p:spPr>
          <a:xfrm>
            <a:off x="3810000" y="2590800"/>
            <a:ext cx="1314450" cy="13144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9600" cy="1143000"/>
          </a:xfrm>
        </p:spPr>
        <p:txBody>
          <a:bodyPr>
            <a:noAutofit/>
          </a:bodyPr>
          <a:lstStyle/>
          <a:p>
            <a:r>
              <a:rPr lang="en-US" sz="9600" dirty="0" smtClean="0">
                <a:solidFill>
                  <a:srgbClr val="FF0000"/>
                </a:solidFill>
                <a:latin typeface="Showcard Gothic" pitchFamily="82" charset="0"/>
              </a:rPr>
              <a:t>Talisman</a:t>
            </a:r>
            <a:endParaRPr lang="en-US" sz="9600" dirty="0">
              <a:solidFill>
                <a:srgbClr val="FF0000"/>
              </a:solidFill>
              <a:latin typeface="Showcard Gothic" pitchFamily="82" charset="0"/>
            </a:endParaRPr>
          </a:p>
        </p:txBody>
      </p:sp>
      <p:pic>
        <p:nvPicPr>
          <p:cNvPr id="8" name="Picture 7" descr="untitled7979.bmp"/>
          <p:cNvPicPr>
            <a:picLocks noChangeAspect="1"/>
          </p:cNvPicPr>
          <p:nvPr/>
        </p:nvPicPr>
        <p:blipFill>
          <a:blip r:embed="rId2" cstate="print"/>
          <a:stretch>
            <a:fillRect/>
          </a:stretch>
        </p:blipFill>
        <p:spPr>
          <a:xfrm>
            <a:off x="7391400" y="1"/>
            <a:ext cx="1752600" cy="1752600"/>
          </a:xfrm>
          <a:prstGeom prst="rect">
            <a:avLst/>
          </a:prstGeom>
        </p:spPr>
      </p:pic>
      <p:pic>
        <p:nvPicPr>
          <p:cNvPr id="9" name="Picture 8" descr="4GABCAYRD667CAHLIHHRCAYQ6LHWCA51J7GUCA8Y683UCA66CTM3CALYE7FCCAR8XGC3CAGTRQX8CACAQYH0CAVJQ3FJCA45YN31CARI0XLWCA9WOTJ1CA9RR4OPCAWD9HRSCAHRN1D8CACM7EKBCA6LF65A.jpg"/>
          <p:cNvPicPr>
            <a:picLocks noChangeAspect="1"/>
          </p:cNvPicPr>
          <p:nvPr/>
        </p:nvPicPr>
        <p:blipFill>
          <a:blip r:embed="rId3" cstate="print"/>
          <a:stretch>
            <a:fillRect/>
          </a:stretch>
        </p:blipFill>
        <p:spPr>
          <a:xfrm>
            <a:off x="0" y="4495800"/>
            <a:ext cx="3153659" cy="2362200"/>
          </a:xfrm>
          <a:prstGeom prst="rect">
            <a:avLst/>
          </a:prstGeom>
        </p:spPr>
      </p:pic>
      <p:pic>
        <p:nvPicPr>
          <p:cNvPr id="10" name="Picture 9" descr="AQ3DCA1EOIO9CAR1DDNHCAQ85CRJCAWLADN2CA4JGHNTCAHRXF5ICA68SBDTCALJYSE5CA44LEV4CAJFXV9BCAASKJ7SCAKBM83JCA71LVH7CA1G0T90CATST7N6CAD5XLRPCAH1AE49CAOKN5KOCAI0FNCM.jpg"/>
          <p:cNvPicPr>
            <a:picLocks noChangeAspect="1"/>
          </p:cNvPicPr>
          <p:nvPr/>
        </p:nvPicPr>
        <p:blipFill>
          <a:blip r:embed="rId4" cstate="print"/>
          <a:stretch>
            <a:fillRect/>
          </a:stretch>
        </p:blipFill>
        <p:spPr>
          <a:xfrm>
            <a:off x="5656415" y="4114801"/>
            <a:ext cx="3487586" cy="2743200"/>
          </a:xfrm>
          <a:prstGeom prst="rect">
            <a:avLst/>
          </a:prstGeom>
        </p:spPr>
      </p:pic>
      <p:pic>
        <p:nvPicPr>
          <p:cNvPr id="11" name="Picture 10" descr="untitled6764.bmp"/>
          <p:cNvPicPr>
            <a:picLocks noChangeAspect="1"/>
          </p:cNvPicPr>
          <p:nvPr/>
        </p:nvPicPr>
        <p:blipFill>
          <a:blip r:embed="rId5" cstate="print"/>
          <a:stretch>
            <a:fillRect/>
          </a:stretch>
        </p:blipFill>
        <p:spPr>
          <a:xfrm>
            <a:off x="0" y="0"/>
            <a:ext cx="1676400" cy="19070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CAPRDUWA.jpg"/>
          <p:cNvPicPr>
            <a:picLocks noChangeAspect="1"/>
          </p:cNvPicPr>
          <p:nvPr/>
        </p:nvPicPr>
        <p:blipFill>
          <a:blip r:embed="rId2" cstate="print"/>
          <a:stretch>
            <a:fillRect/>
          </a:stretch>
        </p:blipFill>
        <p:spPr>
          <a:xfrm>
            <a:off x="0" y="5516880"/>
            <a:ext cx="1219200" cy="1341120"/>
          </a:xfrm>
          <a:prstGeom prst="rect">
            <a:avLst/>
          </a:prstGeom>
        </p:spPr>
      </p:pic>
      <p:sp>
        <p:nvSpPr>
          <p:cNvPr id="2" name="Title 1"/>
          <p:cNvSpPr>
            <a:spLocks noGrp="1"/>
          </p:cNvSpPr>
          <p:nvPr>
            <p:ph type="title"/>
          </p:nvPr>
        </p:nvSpPr>
        <p:spPr>
          <a:xfrm>
            <a:off x="0" y="0"/>
            <a:ext cx="9144000" cy="6858000"/>
          </a:xfrm>
        </p:spPr>
        <p:txBody>
          <a:bodyPr>
            <a:normAutofit/>
          </a:bodyPr>
          <a:lstStyle/>
          <a:p>
            <a:r>
              <a:rPr lang="en-US" sz="3200" dirty="0" smtClean="0">
                <a:solidFill>
                  <a:srgbClr val="FF0000"/>
                </a:solidFill>
              </a:rPr>
              <a:t>An object thought to have magic powers and to bring good luck. Characters in fairy tales usually have some sort of talisman that helps them on their quest. </a:t>
            </a:r>
            <a:r>
              <a:rPr lang="en-US" sz="3200" dirty="0" smtClean="0"/>
              <a:t/>
            </a:r>
            <a:br>
              <a:rPr lang="en-US" sz="3200" dirty="0" smtClean="0"/>
            </a:br>
            <a:r>
              <a:rPr lang="en-US" sz="3200" dirty="0" smtClean="0"/>
              <a:t/>
            </a:r>
            <a:br>
              <a:rPr lang="en-US" sz="3200" dirty="0" smtClean="0"/>
            </a:br>
            <a:r>
              <a:rPr lang="en-US" sz="3200" dirty="0" smtClean="0"/>
              <a:t>In “Lord of the Rings” the one ring could turn Frodo invisible and gave power to the person who possessed it. </a:t>
            </a:r>
            <a:br>
              <a:rPr lang="en-US" sz="3200" dirty="0" smtClean="0"/>
            </a:br>
            <a:r>
              <a:rPr lang="en-US" sz="3200" dirty="0" smtClean="0"/>
              <a:t>The pen that turns into a sword helps Percy defeat demons and other mythical creatures in “Percy Jackson and the Lightning Thief.” </a:t>
            </a:r>
            <a:br>
              <a:rPr lang="en-US" sz="3200" dirty="0" smtClean="0"/>
            </a:br>
            <a:r>
              <a:rPr lang="en-US" sz="3200" dirty="0" err="1" smtClean="0"/>
              <a:t>Harry’s</a:t>
            </a:r>
            <a:r>
              <a:rPr lang="en-US" sz="3200" dirty="0" smtClean="0"/>
              <a:t> wand in “Harry Potter” is very powerful and has a special connection </a:t>
            </a:r>
            <a:br>
              <a:rPr lang="en-US" sz="3200" dirty="0" smtClean="0"/>
            </a:br>
            <a:r>
              <a:rPr lang="en-US" sz="3200" dirty="0" smtClean="0"/>
              <a:t>with </a:t>
            </a:r>
            <a:r>
              <a:rPr lang="en-US" sz="3200" dirty="0" err="1" smtClean="0"/>
              <a:t>Voldemort’s</a:t>
            </a:r>
            <a:r>
              <a:rPr lang="en-US" sz="3200" dirty="0" smtClean="0"/>
              <a:t> wand. </a:t>
            </a:r>
            <a:r>
              <a:rPr lang="en-US" sz="2800" dirty="0" smtClean="0"/>
              <a:t/>
            </a:r>
            <a:br>
              <a:rPr lang="en-US" sz="2800" dirty="0" smtClean="0"/>
            </a:br>
            <a:endParaRPr lang="en-US" sz="2800" dirty="0"/>
          </a:p>
        </p:txBody>
      </p:sp>
      <p:pic>
        <p:nvPicPr>
          <p:cNvPr id="4" name="Picture 3" descr="imagesCA0ZNK53.jpg"/>
          <p:cNvPicPr>
            <a:picLocks noChangeAspect="1"/>
          </p:cNvPicPr>
          <p:nvPr/>
        </p:nvPicPr>
        <p:blipFill>
          <a:blip r:embed="rId3" cstate="print"/>
          <a:stretch>
            <a:fillRect/>
          </a:stretch>
        </p:blipFill>
        <p:spPr>
          <a:xfrm>
            <a:off x="7696200" y="5410200"/>
            <a:ext cx="1447800" cy="1447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800" dirty="0" smtClean="0">
                <a:latin typeface="Berlin Sans FB Demi" pitchFamily="34" charset="0"/>
              </a:rPr>
              <a:t>Did you see anything in either of our two stories yesterday that might fall under this idea of the “rule of three”?</a:t>
            </a:r>
            <a:endParaRPr lang="en-US" sz="3800" dirty="0">
              <a:latin typeface="Berlin Sans FB Demi" pitchFamily="34" charset="0"/>
            </a:endParaRPr>
          </a:p>
        </p:txBody>
      </p:sp>
      <p:sp>
        <p:nvSpPr>
          <p:cNvPr id="3" name="TextBox 2"/>
          <p:cNvSpPr txBox="1"/>
          <p:nvPr/>
        </p:nvSpPr>
        <p:spPr>
          <a:xfrm>
            <a:off x="0" y="3657600"/>
            <a:ext cx="9144000" cy="3046988"/>
          </a:xfrm>
          <a:prstGeom prst="rect">
            <a:avLst/>
          </a:prstGeom>
          <a:noFill/>
        </p:spPr>
        <p:txBody>
          <a:bodyPr wrap="square" rtlCol="0">
            <a:spAutoFit/>
          </a:bodyPr>
          <a:lstStyle/>
          <a:p>
            <a:pPr algn="ctr"/>
            <a:r>
              <a:rPr lang="en-US" sz="2400" dirty="0" smtClean="0"/>
              <a:t>Story #1 from yesterday’s activity was a variation of the Disney classic, “Sleeping Beauty.” In that story, Princess Aurora is cursed by the evil witch, Maleficent,  who declares that before Aurora reaches her 16th birthday, she will die by a poisoned spinning-wheel. To try to prevent this, the king places Aurora (now going by the name “Briar Rose”) into hiding, in the care of </a:t>
            </a:r>
            <a:r>
              <a:rPr lang="en-US" sz="2400" b="1" u="sng" dirty="0" smtClean="0">
                <a:solidFill>
                  <a:srgbClr val="FF0000"/>
                </a:solidFill>
              </a:rPr>
              <a:t>three</a:t>
            </a:r>
            <a:r>
              <a:rPr lang="en-US" sz="2400" dirty="0" smtClean="0">
                <a:solidFill>
                  <a:srgbClr val="FF0000"/>
                </a:solidFill>
              </a:rPr>
              <a:t> good-natured fairies named Flora, Fauna, and </a:t>
            </a:r>
            <a:r>
              <a:rPr lang="en-US" sz="2400" dirty="0" err="1" smtClean="0">
                <a:solidFill>
                  <a:srgbClr val="FF0000"/>
                </a:solidFill>
              </a:rPr>
              <a:t>Merryweather</a:t>
            </a:r>
            <a:r>
              <a:rPr lang="en-US" sz="2400" dirty="0" smtClean="0">
                <a:solidFill>
                  <a:srgbClr val="FF0000"/>
                </a:solidFill>
              </a:rPr>
              <a:t>. </a:t>
            </a:r>
            <a:r>
              <a:rPr lang="en-US" sz="2400" dirty="0" smtClean="0"/>
              <a:t>In the original story, each of the </a:t>
            </a:r>
            <a:r>
              <a:rPr lang="en-US" sz="2400" b="1" u="sng" dirty="0" smtClean="0"/>
              <a:t>three</a:t>
            </a:r>
            <a:r>
              <a:rPr lang="en-US" sz="2400" dirty="0" smtClean="0"/>
              <a:t> fairies has a special power that benefits the princess in one way or another. </a:t>
            </a:r>
            <a:endParaRPr lang="en-US" sz="2400" dirty="0"/>
          </a:p>
        </p:txBody>
      </p:sp>
      <p:pic>
        <p:nvPicPr>
          <p:cNvPr id="4" name="Picture 3" descr="pin.jpg"/>
          <p:cNvPicPr>
            <a:picLocks noChangeAspect="1"/>
          </p:cNvPicPr>
          <p:nvPr/>
        </p:nvPicPr>
        <p:blipFill>
          <a:blip r:embed="rId2" cstate="print"/>
          <a:stretch>
            <a:fillRect/>
          </a:stretch>
        </p:blipFill>
        <p:spPr>
          <a:xfrm>
            <a:off x="3657600" y="1905000"/>
            <a:ext cx="1813560" cy="181356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Autofit/>
          </a:bodyPr>
          <a:lstStyle/>
          <a:p>
            <a:r>
              <a:rPr lang="en-US" sz="3800" dirty="0" smtClean="0">
                <a:latin typeface="Berlin Sans FB Demi" pitchFamily="34" charset="0"/>
              </a:rPr>
              <a:t>Did you see anything in either of our two stories yesterday that might fall under this idea of the “magic helper”?</a:t>
            </a:r>
            <a:endParaRPr lang="en-US" sz="3800" dirty="0">
              <a:latin typeface="Berlin Sans FB Demi" pitchFamily="34" charset="0"/>
            </a:endParaRPr>
          </a:p>
        </p:txBody>
      </p:sp>
      <p:sp>
        <p:nvSpPr>
          <p:cNvPr id="3" name="TextBox 2"/>
          <p:cNvSpPr txBox="1"/>
          <p:nvPr/>
        </p:nvSpPr>
        <p:spPr>
          <a:xfrm>
            <a:off x="0" y="3429000"/>
            <a:ext cx="9144000" cy="3108543"/>
          </a:xfrm>
          <a:prstGeom prst="rect">
            <a:avLst/>
          </a:prstGeom>
          <a:noFill/>
        </p:spPr>
        <p:txBody>
          <a:bodyPr wrap="square" rtlCol="0">
            <a:spAutoFit/>
          </a:bodyPr>
          <a:lstStyle/>
          <a:p>
            <a:pPr algn="ctr"/>
            <a:r>
              <a:rPr lang="en-US" sz="2800" dirty="0" smtClean="0"/>
              <a:t>While some might again refer to the fairies (Flora, Fauna, and </a:t>
            </a:r>
            <a:r>
              <a:rPr lang="en-US" sz="2800" dirty="0" err="1" smtClean="0"/>
              <a:t>Merryweather</a:t>
            </a:r>
            <a:r>
              <a:rPr lang="en-US" sz="2800" dirty="0" smtClean="0"/>
              <a:t>) from Story #1, you could also consider the “magic carpet” from Story #2 as a magic helper. Odds are, if Jasmine hadn’t hopped onto the magic carpet and flown out to the desert, she would have never spotted her father’s horse (Sahara) at the oasis; so her “supernatural friend” is what enabled her to bring the horse home to the kingdom. </a:t>
            </a:r>
            <a:endParaRPr lang="en-US" sz="2800" dirty="0"/>
          </a:p>
        </p:txBody>
      </p:sp>
      <p:pic>
        <p:nvPicPr>
          <p:cNvPr id="10242" name="Picture 2" descr="C:\Documents and Settings\hazlewom\Local Settings\Temporary Internet Files\Content.IE5\VECA9M8H\MC900215927[1].wmf"/>
          <p:cNvPicPr>
            <a:picLocks noChangeAspect="1" noChangeArrowheads="1"/>
          </p:cNvPicPr>
          <p:nvPr/>
        </p:nvPicPr>
        <p:blipFill>
          <a:blip r:embed="rId2" cstate="print"/>
          <a:srcRect/>
          <a:stretch>
            <a:fillRect/>
          </a:stretch>
        </p:blipFill>
        <p:spPr bwMode="auto">
          <a:xfrm>
            <a:off x="3124200" y="1828800"/>
            <a:ext cx="3156642" cy="158435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 calcmode="lin" valueType="num">
                                      <p:cBhvr additive="base">
                                        <p:cTn id="13" dur="500" fill="hold"/>
                                        <p:tgtEl>
                                          <p:spTgt spid="10242"/>
                                        </p:tgtEl>
                                        <p:attrNameLst>
                                          <p:attrName>ppt_x</p:attrName>
                                        </p:attrNameLst>
                                      </p:cBhvr>
                                      <p:tavLst>
                                        <p:tav tm="0">
                                          <p:val>
                                            <p:strVal val="#ppt_x"/>
                                          </p:val>
                                        </p:tav>
                                        <p:tav tm="100000">
                                          <p:val>
                                            <p:strVal val="#ppt_x"/>
                                          </p:val>
                                        </p:tav>
                                      </p:tavLst>
                                    </p:anim>
                                    <p:anim calcmode="lin" valueType="num">
                                      <p:cBhvr additive="base">
                                        <p:cTn id="14"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52800"/>
            <a:ext cx="8763000" cy="1143000"/>
          </a:xfrm>
        </p:spPr>
        <p:txBody>
          <a:bodyPr>
            <a:normAutofit fontScale="90000"/>
          </a:bodyPr>
          <a:lstStyle/>
          <a:p>
            <a:r>
              <a:rPr lang="en-US" dirty="0" smtClean="0"/>
              <a:t>Though the </a:t>
            </a:r>
            <a:r>
              <a:rPr lang="en-US" b="1" dirty="0" smtClean="0">
                <a:solidFill>
                  <a:srgbClr val="660066"/>
                </a:solidFill>
              </a:rPr>
              <a:t>stylistic elements </a:t>
            </a:r>
            <a:r>
              <a:rPr lang="en-US" dirty="0" smtClean="0"/>
              <a:t>of “</a:t>
            </a:r>
            <a:r>
              <a:rPr lang="en-US" b="1" dirty="0" smtClean="0">
                <a:solidFill>
                  <a:srgbClr val="002060"/>
                </a:solidFill>
              </a:rPr>
              <a:t>Rule of Three</a:t>
            </a:r>
            <a:r>
              <a:rPr lang="en-US" dirty="0" smtClean="0"/>
              <a:t>” and “</a:t>
            </a:r>
            <a:r>
              <a:rPr lang="en-US" b="1" dirty="0" smtClean="0">
                <a:solidFill>
                  <a:srgbClr val="FF0000"/>
                </a:solidFill>
              </a:rPr>
              <a:t>Magic Helper</a:t>
            </a:r>
            <a:r>
              <a:rPr lang="en-US" dirty="0" smtClean="0"/>
              <a:t>” aren’t used in fiction as often as </a:t>
            </a:r>
            <a:r>
              <a:rPr lang="en-US" b="1" dirty="0" smtClean="0"/>
              <a:t>foreshadowing</a:t>
            </a:r>
            <a:r>
              <a:rPr lang="en-US" dirty="0" smtClean="0"/>
              <a:t>, </a:t>
            </a:r>
            <a:r>
              <a:rPr lang="en-US" b="1" dirty="0" smtClean="0"/>
              <a:t>flashback</a:t>
            </a:r>
            <a:r>
              <a:rPr lang="en-US" dirty="0" smtClean="0"/>
              <a:t>, </a:t>
            </a:r>
            <a:r>
              <a:rPr lang="en-US" b="1" dirty="0" smtClean="0"/>
              <a:t>symbolism</a:t>
            </a:r>
            <a:r>
              <a:rPr lang="en-US" dirty="0" smtClean="0"/>
              <a:t>, and </a:t>
            </a:r>
            <a:r>
              <a:rPr lang="en-US" b="1" dirty="0" smtClean="0"/>
              <a:t>theme</a:t>
            </a:r>
            <a:r>
              <a:rPr lang="en-US" dirty="0" smtClean="0"/>
              <a:t>, it’s important to recognize them as a part of the collection of strategies that fictional writers use to make their stories interesting. </a:t>
            </a:r>
            <a:endParaRPr lang="en-US" dirty="0"/>
          </a:p>
        </p:txBody>
      </p:sp>
      <p:pic>
        <p:nvPicPr>
          <p:cNvPr id="11266" name="Picture 2" descr="C:\Documents and Settings\hazlewom\Local Settings\Temporary Internet Files\Content.IE5\2SK326G3\MC900104714[1].wmf"/>
          <p:cNvPicPr>
            <a:picLocks noChangeAspect="1" noChangeArrowheads="1"/>
          </p:cNvPicPr>
          <p:nvPr/>
        </p:nvPicPr>
        <p:blipFill>
          <a:blip r:embed="rId2" cstate="print"/>
          <a:srcRect/>
          <a:stretch>
            <a:fillRect/>
          </a:stretch>
        </p:blipFill>
        <p:spPr bwMode="auto">
          <a:xfrm>
            <a:off x="3810000" y="152400"/>
            <a:ext cx="1507541" cy="13424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819400"/>
            <a:ext cx="8610600" cy="1470025"/>
          </a:xfrm>
        </p:spPr>
        <p:txBody>
          <a:bodyPr>
            <a:normAutofit fontScale="90000"/>
          </a:bodyPr>
          <a:lstStyle/>
          <a:p>
            <a:r>
              <a:rPr lang="en-US" b="1" dirty="0" smtClean="0">
                <a:solidFill>
                  <a:srgbClr val="FF0000"/>
                </a:solidFill>
              </a:rPr>
              <a:t>Folklore </a:t>
            </a:r>
            <a:r>
              <a:rPr lang="en-US" dirty="0" smtClean="0">
                <a:solidFill>
                  <a:srgbClr val="FF0000"/>
                </a:solidFill>
              </a:rPr>
              <a:t>are</a:t>
            </a:r>
            <a:r>
              <a:rPr lang="en-US" b="1" dirty="0" smtClean="0">
                <a:solidFill>
                  <a:srgbClr val="FF0000"/>
                </a:solidFill>
              </a:rPr>
              <a:t> </a:t>
            </a:r>
            <a:r>
              <a:rPr lang="en-US" dirty="0" smtClean="0">
                <a:solidFill>
                  <a:srgbClr val="FF0000"/>
                </a:solidFill>
              </a:rPr>
              <a:t>short, narrative pieces of writing that fall under the genre of fiction. </a:t>
            </a:r>
            <a:r>
              <a:rPr lang="en-US" dirty="0" smtClean="0"/>
              <a:t>They typically feature such folkloric characters such as </a:t>
            </a:r>
            <a:r>
              <a:rPr lang="en-US" dirty="0" smtClean="0">
                <a:solidFill>
                  <a:srgbClr val="FF0000"/>
                </a:solidFill>
              </a:rPr>
              <a:t>fairies, dragons, elves, talking animals, giants or gnomes, and usually magic </a:t>
            </a:r>
            <a:r>
              <a:rPr lang="en-US" dirty="0" smtClean="0"/>
              <a:t>or other forms of enchantment. Often fairy tales  </a:t>
            </a:r>
            <a:r>
              <a:rPr lang="en-US" dirty="0" smtClean="0">
                <a:solidFill>
                  <a:srgbClr val="FF0000"/>
                </a:solidFill>
              </a:rPr>
              <a:t>involve a far-fetched (or hard to believe) sequence of events.</a:t>
            </a:r>
            <a:r>
              <a:rPr lang="en-US" dirty="0" smtClean="0"/>
              <a:t/>
            </a:r>
            <a:br>
              <a:rPr lang="en-US" dirty="0" smtClean="0"/>
            </a:br>
            <a:endParaRPr lang="en-US" dirty="0"/>
          </a:p>
        </p:txBody>
      </p:sp>
      <p:pic>
        <p:nvPicPr>
          <p:cNvPr id="2050" name="Picture 2" descr="C:\Documents and Settings\hazlewom\Local Settings\Temporary Internet Files\Content.IE5\2SK326G3\MC900116054[1].wmf"/>
          <p:cNvPicPr>
            <a:picLocks noChangeAspect="1" noChangeArrowheads="1"/>
          </p:cNvPicPr>
          <p:nvPr/>
        </p:nvPicPr>
        <p:blipFill>
          <a:blip r:embed="rId2" cstate="print"/>
          <a:srcRect/>
          <a:stretch>
            <a:fillRect/>
          </a:stretch>
        </p:blipFill>
        <p:spPr bwMode="auto">
          <a:xfrm>
            <a:off x="6705600" y="5486400"/>
            <a:ext cx="2272284" cy="994769"/>
          </a:xfrm>
          <a:prstGeom prst="rect">
            <a:avLst/>
          </a:prstGeom>
          <a:noFill/>
        </p:spPr>
      </p:pic>
      <p:pic>
        <p:nvPicPr>
          <p:cNvPr id="2051" name="Picture 3" descr="C:\Documents and Settings\hazlewom\Local Settings\Temporary Internet Files\Content.IE5\VECA9M8H\MC900153848[1].wmf"/>
          <p:cNvPicPr>
            <a:picLocks noChangeAspect="1" noChangeArrowheads="1"/>
          </p:cNvPicPr>
          <p:nvPr/>
        </p:nvPicPr>
        <p:blipFill>
          <a:blip r:embed="rId3" cstate="print"/>
          <a:srcRect/>
          <a:stretch>
            <a:fillRect/>
          </a:stretch>
        </p:blipFill>
        <p:spPr bwMode="auto">
          <a:xfrm>
            <a:off x="304800" y="5410199"/>
            <a:ext cx="1600200" cy="1358133"/>
          </a:xfrm>
          <a:prstGeom prst="rect">
            <a:avLst/>
          </a:prstGeom>
          <a:noFill/>
        </p:spPr>
      </p:pic>
      <p:pic>
        <p:nvPicPr>
          <p:cNvPr id="2052" name="Picture 4" descr="C:\Documents and Settings\hazlewom\Local Settings\Temporary Internet Files\Content.IE5\V5SFNU3U\MC900432165[1].wmf"/>
          <p:cNvPicPr>
            <a:picLocks noChangeAspect="1" noChangeArrowheads="1"/>
          </p:cNvPicPr>
          <p:nvPr/>
        </p:nvPicPr>
        <p:blipFill>
          <a:blip r:embed="rId4" cstate="print"/>
          <a:srcRect/>
          <a:stretch>
            <a:fillRect/>
          </a:stretch>
        </p:blipFill>
        <p:spPr bwMode="auto">
          <a:xfrm>
            <a:off x="152400" y="1219200"/>
            <a:ext cx="748907" cy="1676400"/>
          </a:xfrm>
          <a:prstGeom prst="rect">
            <a:avLst/>
          </a:prstGeom>
          <a:noFill/>
        </p:spPr>
      </p:pic>
      <p:pic>
        <p:nvPicPr>
          <p:cNvPr id="2053" name="Picture 5" descr="C:\Documents and Settings\hazlewom\Local Settings\Temporary Internet Files\Content.IE5\2SK326G3\MC900432123[1].wmf"/>
          <p:cNvPicPr>
            <a:picLocks noChangeAspect="1" noChangeArrowheads="1"/>
          </p:cNvPicPr>
          <p:nvPr/>
        </p:nvPicPr>
        <p:blipFill>
          <a:blip r:embed="rId5" cstate="print"/>
          <a:srcRect/>
          <a:stretch>
            <a:fillRect/>
          </a:stretch>
        </p:blipFill>
        <p:spPr bwMode="auto">
          <a:xfrm>
            <a:off x="8153400" y="1676400"/>
            <a:ext cx="882018" cy="1219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normAutofit fontScale="90000"/>
          </a:bodyPr>
          <a:lstStyle/>
          <a:p>
            <a:r>
              <a:rPr lang="en-US" dirty="0" smtClean="0"/>
              <a:t>Fairy </a:t>
            </a:r>
            <a:r>
              <a:rPr lang="en-US" dirty="0" smtClean="0"/>
              <a:t>tales and Folktales </a:t>
            </a:r>
            <a:r>
              <a:rPr lang="en-US" dirty="0" smtClean="0"/>
              <a:t>are the genre of literature that usually contain </a:t>
            </a:r>
            <a:br>
              <a:rPr lang="en-US" dirty="0" smtClean="0"/>
            </a:br>
            <a:r>
              <a:rPr lang="en-US" dirty="0" smtClean="0"/>
              <a:t>“</a:t>
            </a:r>
            <a:r>
              <a:rPr lang="en-US" b="1" dirty="0" smtClean="0"/>
              <a:t>stylistic elements of fiction</a:t>
            </a:r>
            <a:r>
              <a:rPr lang="en-US" dirty="0" smtClean="0"/>
              <a:t>” </a:t>
            </a:r>
            <a:br>
              <a:rPr lang="en-US" dirty="0" smtClean="0"/>
            </a:br>
            <a:r>
              <a:rPr lang="en-US" sz="2700" dirty="0"/>
              <a:t/>
            </a:r>
            <a:br>
              <a:rPr lang="en-US" sz="2700" dirty="0"/>
            </a:br>
            <a:r>
              <a:rPr lang="en-US" sz="6000" dirty="0" smtClean="0"/>
              <a:t>Rule of Three</a:t>
            </a:r>
            <a:r>
              <a:rPr lang="en-US" dirty="0" smtClean="0"/>
              <a:t/>
            </a:r>
            <a:br>
              <a:rPr lang="en-US" dirty="0" smtClean="0"/>
            </a:br>
            <a:r>
              <a:rPr lang="en-US" sz="1800" dirty="0"/>
              <a:t/>
            </a:r>
            <a:br>
              <a:rPr lang="en-US" sz="1800" dirty="0"/>
            </a:br>
            <a:r>
              <a:rPr lang="en-US" sz="3600" dirty="0" smtClean="0"/>
              <a:t>and </a:t>
            </a:r>
            <a:r>
              <a:rPr lang="en-US" dirty="0" smtClean="0"/>
              <a:t/>
            </a:r>
            <a:br>
              <a:rPr lang="en-US" dirty="0" smtClean="0"/>
            </a:br>
            <a:r>
              <a:rPr lang="en-US" sz="1800" dirty="0"/>
              <a:t/>
            </a:r>
            <a:br>
              <a:rPr lang="en-US" sz="1800" dirty="0"/>
            </a:br>
            <a:r>
              <a:rPr lang="en-US" sz="6000" dirty="0" smtClean="0"/>
              <a:t>Magic Helper</a:t>
            </a:r>
            <a:endParaRPr lang="en-US" sz="6000" dirty="0"/>
          </a:p>
        </p:txBody>
      </p:sp>
      <p:pic>
        <p:nvPicPr>
          <p:cNvPr id="4098" name="Picture 2" descr="C:\Documents and Settings\hazlewom\Local Settings\Temporary Internet Files\Content.IE5\2SK326G3\MC900153750[1].wmf"/>
          <p:cNvPicPr>
            <a:picLocks noChangeAspect="1" noChangeArrowheads="1"/>
          </p:cNvPicPr>
          <p:nvPr/>
        </p:nvPicPr>
        <p:blipFill>
          <a:blip r:embed="rId2" cstate="print"/>
          <a:srcRect/>
          <a:stretch>
            <a:fillRect/>
          </a:stretch>
        </p:blipFill>
        <p:spPr bwMode="auto">
          <a:xfrm>
            <a:off x="533400" y="4572000"/>
            <a:ext cx="1548994" cy="1690726"/>
          </a:xfrm>
          <a:prstGeom prst="rect">
            <a:avLst/>
          </a:prstGeom>
          <a:noFill/>
        </p:spPr>
      </p:pic>
      <p:pic>
        <p:nvPicPr>
          <p:cNvPr id="4099" name="Picture 3" descr="C:\Documents and Settings\hazlewom\Local Settings\Temporary Internet Files\Content.IE5\V5SFNU3U\MC900280942[1].wmf"/>
          <p:cNvPicPr>
            <a:picLocks noChangeAspect="1" noChangeArrowheads="1"/>
          </p:cNvPicPr>
          <p:nvPr/>
        </p:nvPicPr>
        <p:blipFill>
          <a:blip r:embed="rId3" cstate="print"/>
          <a:srcRect/>
          <a:stretch>
            <a:fillRect/>
          </a:stretch>
        </p:blipFill>
        <p:spPr bwMode="auto">
          <a:xfrm>
            <a:off x="6781800" y="2971800"/>
            <a:ext cx="1768444" cy="26119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Autofit/>
          </a:bodyPr>
          <a:lstStyle/>
          <a:p>
            <a:r>
              <a:rPr lang="en-US" sz="9600" dirty="0" smtClean="0">
                <a:solidFill>
                  <a:srgbClr val="FF0000"/>
                </a:solidFill>
                <a:latin typeface="Showcard Gothic" pitchFamily="82" charset="0"/>
              </a:rPr>
              <a:t>Rule of Three</a:t>
            </a:r>
            <a:endParaRPr lang="en-US" sz="9600" dirty="0">
              <a:solidFill>
                <a:srgbClr val="FF0000"/>
              </a:solidFill>
              <a:latin typeface="Showcard Gothic" pitchFamily="82" charset="0"/>
            </a:endParaRPr>
          </a:p>
        </p:txBody>
      </p:sp>
      <p:pic>
        <p:nvPicPr>
          <p:cNvPr id="4" name="Picture 3" descr="GE8JCAR1EQDUCA9PXKTSCA3UENTVCA3L6JVSCAOKLJ4NCAMBPAQZCA6YNHUSCA4QLCWFCA4I6YEVCAWPAQG4CAHRCH5FCAFO7UE3CA5LSGNECAU5O5J3CA8FTT19CAQERT63CANPOREZCA65UV3HCAEHDLQY.jpg"/>
          <p:cNvPicPr>
            <a:picLocks noChangeAspect="1"/>
          </p:cNvPicPr>
          <p:nvPr/>
        </p:nvPicPr>
        <p:blipFill>
          <a:blip r:embed="rId2" cstate="print"/>
          <a:stretch>
            <a:fillRect/>
          </a:stretch>
        </p:blipFill>
        <p:spPr>
          <a:xfrm>
            <a:off x="-152400" y="5181600"/>
            <a:ext cx="2733675" cy="1676400"/>
          </a:xfrm>
          <a:prstGeom prst="rect">
            <a:avLst/>
          </a:prstGeom>
        </p:spPr>
      </p:pic>
      <p:pic>
        <p:nvPicPr>
          <p:cNvPr id="5" name="Picture 4" descr="TKO1CAIGZ23ZCAPEARENCA4VNACOCAN1UMLOCA0D3078CAJXHNFECAG9GI08CASWETTWCAUH67BJCAY3KBRXCAWHCD3KCAQLS2KACARBDJS5CAEPLD6SCA9UV8Q7CAH9LAZYCAGR30IXCA0HSUWVCAL0ZIS7.jpg"/>
          <p:cNvPicPr>
            <a:picLocks noChangeAspect="1"/>
          </p:cNvPicPr>
          <p:nvPr/>
        </p:nvPicPr>
        <p:blipFill>
          <a:blip r:embed="rId3" cstate="print"/>
          <a:stretch>
            <a:fillRect/>
          </a:stretch>
        </p:blipFill>
        <p:spPr>
          <a:xfrm>
            <a:off x="7096125" y="4619625"/>
            <a:ext cx="2047875" cy="2238375"/>
          </a:xfrm>
          <a:prstGeom prst="rect">
            <a:avLst/>
          </a:prstGeom>
        </p:spPr>
      </p:pic>
      <p:pic>
        <p:nvPicPr>
          <p:cNvPr id="6" name="Picture 5" descr="untitled34563456.bmp"/>
          <p:cNvPicPr>
            <a:picLocks noChangeAspect="1"/>
          </p:cNvPicPr>
          <p:nvPr/>
        </p:nvPicPr>
        <p:blipFill>
          <a:blip r:embed="rId4" cstate="print"/>
          <a:stretch>
            <a:fillRect/>
          </a:stretch>
        </p:blipFill>
        <p:spPr>
          <a:xfrm>
            <a:off x="7086600" y="2743200"/>
            <a:ext cx="2057400" cy="1687068"/>
          </a:xfrm>
          <a:prstGeom prst="rect">
            <a:avLst/>
          </a:prstGeom>
        </p:spPr>
      </p:pic>
      <p:pic>
        <p:nvPicPr>
          <p:cNvPr id="7" name="Picture 6" descr="untitled8797.bmp"/>
          <p:cNvPicPr>
            <a:picLocks noChangeAspect="1"/>
          </p:cNvPicPr>
          <p:nvPr/>
        </p:nvPicPr>
        <p:blipFill>
          <a:blip r:embed="rId5" cstate="print"/>
          <a:stretch>
            <a:fillRect/>
          </a:stretch>
        </p:blipFill>
        <p:spPr>
          <a:xfrm>
            <a:off x="304800" y="2514600"/>
            <a:ext cx="1914286" cy="2380953"/>
          </a:xfrm>
          <a:prstGeom prst="rect">
            <a:avLst/>
          </a:prstGeom>
        </p:spPr>
      </p:pic>
      <p:pic>
        <p:nvPicPr>
          <p:cNvPr id="8" name="Picture 7" descr="images.jpg"/>
          <p:cNvPicPr>
            <a:picLocks noChangeAspect="1"/>
          </p:cNvPicPr>
          <p:nvPr/>
        </p:nvPicPr>
        <p:blipFill>
          <a:blip r:embed="rId6" cstate="print"/>
          <a:stretch>
            <a:fillRect/>
          </a:stretch>
        </p:blipFill>
        <p:spPr>
          <a:xfrm>
            <a:off x="2819400" y="3810000"/>
            <a:ext cx="3851996" cy="23622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normAutofit fontScale="90000"/>
          </a:bodyPr>
          <a:lstStyle/>
          <a:p>
            <a:r>
              <a:rPr lang="en-US" sz="3000" dirty="0" smtClean="0"/>
              <a:t>The </a:t>
            </a:r>
            <a:r>
              <a:rPr lang="en-US" sz="3000" b="1" dirty="0" smtClean="0"/>
              <a:t>rule of three</a:t>
            </a:r>
            <a:r>
              <a:rPr lang="en-US" sz="3000" dirty="0" smtClean="0"/>
              <a:t> is a writing strategy that suggests that </a:t>
            </a:r>
            <a:r>
              <a:rPr lang="en-US" sz="3000" dirty="0" smtClean="0">
                <a:solidFill>
                  <a:srgbClr val="FF0000"/>
                </a:solidFill>
              </a:rPr>
              <a:t>things that come in threes are naturally funnier, more satisfying, or more effective than other numbers of things. </a:t>
            </a:r>
            <a:r>
              <a:rPr lang="en-US" sz="3000" dirty="0" smtClean="0"/>
              <a:t>The reader is also more likely to process information if it is written in groups of threes. From slogans ("Go, fight, win!") to character groupings, many things are structured in threes. </a:t>
            </a:r>
            <a:r>
              <a:rPr lang="en-US" sz="3000" dirty="0" smtClean="0">
                <a:solidFill>
                  <a:srgbClr val="FF0000"/>
                </a:solidFill>
              </a:rPr>
              <a:t>There were the Three Musketeers, the Three Little Pigs, Goldilocks and the Three Bears, the Three Blind Mice, and even the Three Stooges</a:t>
            </a:r>
            <a:r>
              <a:rPr lang="en-US" sz="3000" dirty="0" smtClean="0"/>
              <a:t>.</a:t>
            </a:r>
            <a:r>
              <a:rPr lang="en-US" sz="3100" dirty="0" smtClean="0"/>
              <a:t/>
            </a:r>
            <a:br>
              <a:rPr lang="en-US" sz="3100" dirty="0" smtClean="0"/>
            </a:br>
            <a:r>
              <a:rPr lang="en-US" sz="1600" dirty="0" smtClean="0"/>
              <a:t/>
            </a:r>
            <a:br>
              <a:rPr lang="en-US" sz="1600" dirty="0" smtClean="0"/>
            </a:br>
            <a:r>
              <a:rPr lang="en-US" sz="3000" dirty="0" smtClean="0">
                <a:solidFill>
                  <a:srgbClr val="FF0000"/>
                </a:solidFill>
              </a:rPr>
              <a:t>A series of three is often used to create a progression in which the tension is created, then built up, and finally released </a:t>
            </a:r>
            <a:r>
              <a:rPr lang="en-US" sz="3000" dirty="0" smtClean="0"/>
              <a:t>(such as in “The Three Little Pigs” or “Goldilocks and the Three Bears”). </a:t>
            </a:r>
            <a:r>
              <a:rPr lang="en-US" dirty="0" smtClean="0"/>
              <a:t/>
            </a:r>
            <a:br>
              <a:rPr lang="en-US" dirty="0" smtClean="0"/>
            </a:br>
            <a:endParaRPr lang="en-US" dirty="0"/>
          </a:p>
        </p:txBody>
      </p:sp>
      <p:pic>
        <p:nvPicPr>
          <p:cNvPr id="5122" name="Picture 2" descr="C:\Documents and Settings\hazlewom\Local Settings\Temporary Internet Files\Content.IE5\VECA9M8H\MC900116044[1].wmf"/>
          <p:cNvPicPr>
            <a:picLocks noChangeAspect="1" noChangeArrowheads="1"/>
          </p:cNvPicPr>
          <p:nvPr/>
        </p:nvPicPr>
        <p:blipFill>
          <a:blip r:embed="rId2" cstate="print"/>
          <a:srcRect/>
          <a:stretch>
            <a:fillRect/>
          </a:stretch>
        </p:blipFill>
        <p:spPr bwMode="auto">
          <a:xfrm>
            <a:off x="6553200" y="5029200"/>
            <a:ext cx="1822399" cy="1647749"/>
          </a:xfrm>
          <a:prstGeom prst="rect">
            <a:avLst/>
          </a:prstGeom>
          <a:noFill/>
        </p:spPr>
      </p:pic>
      <p:pic>
        <p:nvPicPr>
          <p:cNvPr id="5123" name="Picture 3" descr="C:\Documents and Settings\hazlewom\Local Settings\Temporary Internet Files\Content.IE5\8J9WKT05\MC900115898[1].wmf"/>
          <p:cNvPicPr>
            <a:picLocks noChangeAspect="1" noChangeArrowheads="1"/>
          </p:cNvPicPr>
          <p:nvPr/>
        </p:nvPicPr>
        <p:blipFill>
          <a:blip r:embed="rId3" cstate="print"/>
          <a:srcRect/>
          <a:stretch>
            <a:fillRect/>
          </a:stretch>
        </p:blipFill>
        <p:spPr bwMode="auto">
          <a:xfrm>
            <a:off x="685800" y="4953000"/>
            <a:ext cx="1569110" cy="177027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3200"/>
            <a:ext cx="8686800" cy="1143000"/>
          </a:xfrm>
        </p:spPr>
        <p:txBody>
          <a:bodyPr>
            <a:noAutofit/>
          </a:bodyPr>
          <a:lstStyle/>
          <a:p>
            <a:r>
              <a:rPr lang="en-US" sz="3000" dirty="0" smtClean="0"/>
              <a:t>In storytelling in general, authors often create triplets - or structures in three parts – which is even seen in the parts of a story…</a:t>
            </a:r>
            <a:r>
              <a:rPr lang="en-US" sz="3000" i="1" dirty="0" smtClean="0">
                <a:solidFill>
                  <a:srgbClr val="FF0000"/>
                </a:solidFill>
              </a:rPr>
              <a:t>beginning, middle, and end.</a:t>
            </a:r>
            <a:r>
              <a:rPr lang="en-US" sz="3000" i="1" dirty="0" smtClean="0"/>
              <a:t/>
            </a:r>
            <a:br>
              <a:rPr lang="en-US" sz="3000" i="1" dirty="0" smtClean="0"/>
            </a:br>
            <a:r>
              <a:rPr lang="en-US" sz="1200" i="1" dirty="0" smtClean="0"/>
              <a:t/>
            </a:r>
            <a:br>
              <a:rPr lang="en-US" sz="1200" i="1" dirty="0" smtClean="0"/>
            </a:br>
            <a:r>
              <a:rPr lang="en-US" sz="3000" i="1" dirty="0" smtClean="0"/>
              <a:t>“Jack and the Beanstalk”</a:t>
            </a:r>
            <a:r>
              <a:rPr lang="en-US" sz="3000" dirty="0" smtClean="0"/>
              <a:t> showed Jack climbing the beanstalk </a:t>
            </a:r>
            <a:r>
              <a:rPr lang="en-US" sz="3000" b="1" u="sng" dirty="0" smtClean="0"/>
              <a:t>three</a:t>
            </a:r>
            <a:r>
              <a:rPr lang="en-US" sz="3000" b="1" dirty="0" smtClean="0"/>
              <a:t> </a:t>
            </a:r>
            <a:r>
              <a:rPr lang="en-US" sz="3000" dirty="0" smtClean="0"/>
              <a:t>times. The wicked stepmother visited Snow White in the forest </a:t>
            </a:r>
            <a:r>
              <a:rPr lang="en-US" sz="3000" b="1" u="sng" dirty="0" smtClean="0"/>
              <a:t>three</a:t>
            </a:r>
            <a:r>
              <a:rPr lang="en-US" sz="3000" dirty="0" smtClean="0"/>
              <a:t> times before she finally caused her to fall to her death. In the “Wizard of Oz,” </a:t>
            </a:r>
            <a:r>
              <a:rPr lang="en-US" sz="3000" dirty="0" smtClean="0">
                <a:solidFill>
                  <a:srgbClr val="FF0000"/>
                </a:solidFill>
              </a:rPr>
              <a:t>Dorothy is only able to return home to Kansas after clicking her ruby slippers together </a:t>
            </a:r>
            <a:r>
              <a:rPr lang="en-US" sz="3000" b="1" u="sng" dirty="0" smtClean="0">
                <a:solidFill>
                  <a:srgbClr val="FF0000"/>
                </a:solidFill>
              </a:rPr>
              <a:t>three</a:t>
            </a:r>
            <a:r>
              <a:rPr lang="en-US" sz="3000" dirty="0" smtClean="0">
                <a:solidFill>
                  <a:srgbClr val="FF0000"/>
                </a:solidFill>
              </a:rPr>
              <a:t> times</a:t>
            </a:r>
            <a:r>
              <a:rPr lang="en-US" sz="3000" dirty="0" smtClean="0"/>
              <a:t>, chanting, “There’s no place like home.”</a:t>
            </a:r>
            <a:br>
              <a:rPr lang="en-US" sz="3000" dirty="0" smtClean="0"/>
            </a:br>
            <a:r>
              <a:rPr lang="en-US" sz="1200" dirty="0" smtClean="0"/>
              <a:t/>
            </a:r>
            <a:br>
              <a:rPr lang="en-US" sz="1200" dirty="0" smtClean="0"/>
            </a:br>
            <a:r>
              <a:rPr lang="en-US" sz="3000" dirty="0" smtClean="0">
                <a:solidFill>
                  <a:srgbClr val="FF0000"/>
                </a:solidFill>
              </a:rPr>
              <a:t>In most folklore, there are three tasks which </a:t>
            </a:r>
            <a:br>
              <a:rPr lang="en-US" sz="3000" dirty="0" smtClean="0">
                <a:solidFill>
                  <a:srgbClr val="FF0000"/>
                </a:solidFill>
              </a:rPr>
            </a:br>
            <a:r>
              <a:rPr lang="en-US" sz="3000" dirty="0" smtClean="0">
                <a:solidFill>
                  <a:srgbClr val="FF0000"/>
                </a:solidFill>
              </a:rPr>
              <a:t>   have to be performed to reach a certain goal.</a:t>
            </a:r>
            <a:r>
              <a:rPr lang="en-US" sz="3200" dirty="0" smtClean="0"/>
              <a:t/>
            </a:r>
            <a:br>
              <a:rPr lang="en-US" sz="3200" dirty="0" smtClean="0"/>
            </a:br>
            <a:endParaRPr lang="en-US" sz="3200" dirty="0"/>
          </a:p>
        </p:txBody>
      </p:sp>
      <p:pic>
        <p:nvPicPr>
          <p:cNvPr id="6146" name="Picture 2" descr="C:\Documents and Settings\hazlewom\Local Settings\Temporary Internet Files\Content.IE5\V5SFNU3U\MC900014211[1].wmf"/>
          <p:cNvPicPr>
            <a:picLocks noChangeAspect="1" noChangeArrowheads="1"/>
          </p:cNvPicPr>
          <p:nvPr/>
        </p:nvPicPr>
        <p:blipFill>
          <a:blip r:embed="rId2" cstate="print"/>
          <a:srcRect/>
          <a:stretch>
            <a:fillRect/>
          </a:stretch>
        </p:blipFill>
        <p:spPr bwMode="auto">
          <a:xfrm>
            <a:off x="32657" y="5817718"/>
            <a:ext cx="1040282" cy="1040282"/>
          </a:xfrm>
          <a:prstGeom prst="rect">
            <a:avLst/>
          </a:prstGeom>
          <a:noFill/>
        </p:spPr>
      </p:pic>
      <p:pic>
        <p:nvPicPr>
          <p:cNvPr id="6147" name="Picture 3" descr="C:\Documents and Settings\hazlewom\Local Settings\Temporary Internet Files\Content.IE5\V5SFNU3U\MC900116048[1].wmf"/>
          <p:cNvPicPr>
            <a:picLocks noChangeAspect="1" noChangeArrowheads="1"/>
          </p:cNvPicPr>
          <p:nvPr/>
        </p:nvPicPr>
        <p:blipFill>
          <a:blip r:embed="rId3" cstate="print"/>
          <a:srcRect/>
          <a:stretch>
            <a:fillRect/>
          </a:stretch>
        </p:blipFill>
        <p:spPr bwMode="auto">
          <a:xfrm>
            <a:off x="8135657" y="4343400"/>
            <a:ext cx="1008343" cy="1582826"/>
          </a:xfrm>
          <a:prstGeom prst="rect">
            <a:avLst/>
          </a:prstGeom>
          <a:noFill/>
        </p:spPr>
      </p:pic>
      <p:pic>
        <p:nvPicPr>
          <p:cNvPr id="5" name="Picture 4" descr="ruby slippers.jpg"/>
          <p:cNvPicPr>
            <a:picLocks noChangeAspect="1"/>
          </p:cNvPicPr>
          <p:nvPr/>
        </p:nvPicPr>
        <p:blipFill>
          <a:blip r:embed="rId4" cstate="print"/>
          <a:stretch>
            <a:fillRect/>
          </a:stretch>
        </p:blipFill>
        <p:spPr>
          <a:xfrm>
            <a:off x="0" y="4343400"/>
            <a:ext cx="1066800" cy="1066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noAutofit/>
          </a:bodyPr>
          <a:lstStyle/>
          <a:p>
            <a:r>
              <a:rPr lang="en-US" sz="9600" dirty="0" smtClean="0">
                <a:solidFill>
                  <a:srgbClr val="FF0000"/>
                </a:solidFill>
                <a:latin typeface="Showcard Gothic" pitchFamily="82" charset="0"/>
              </a:rPr>
              <a:t>Magic helper</a:t>
            </a:r>
            <a:endParaRPr lang="en-US" sz="9600" dirty="0">
              <a:solidFill>
                <a:srgbClr val="FF0000"/>
              </a:solidFill>
              <a:latin typeface="Showcard Gothic" pitchFamily="82" charset="0"/>
            </a:endParaRPr>
          </a:p>
        </p:txBody>
      </p:sp>
      <p:pic>
        <p:nvPicPr>
          <p:cNvPr id="8194" name="Picture 2" descr="C:\Documents and Settings\hazlewom\Local Settings\Temporary Internet Files\Content.IE5\VECA9M8H\MC900280881[1].wmf"/>
          <p:cNvPicPr>
            <a:picLocks noChangeAspect="1" noChangeArrowheads="1"/>
          </p:cNvPicPr>
          <p:nvPr/>
        </p:nvPicPr>
        <p:blipFill>
          <a:blip r:embed="rId2" cstate="print"/>
          <a:srcRect/>
          <a:stretch>
            <a:fillRect/>
          </a:stretch>
        </p:blipFill>
        <p:spPr bwMode="auto">
          <a:xfrm>
            <a:off x="3124200" y="3810000"/>
            <a:ext cx="2752253" cy="2218099"/>
          </a:xfrm>
          <a:prstGeom prst="rect">
            <a:avLst/>
          </a:prstGeom>
          <a:noFill/>
        </p:spPr>
      </p:pic>
      <p:pic>
        <p:nvPicPr>
          <p:cNvPr id="4" name="Picture 3" descr="untitled4646.bmp"/>
          <p:cNvPicPr>
            <a:picLocks noChangeAspect="1"/>
          </p:cNvPicPr>
          <p:nvPr/>
        </p:nvPicPr>
        <p:blipFill>
          <a:blip r:embed="rId3" cstate="print"/>
          <a:stretch>
            <a:fillRect/>
          </a:stretch>
        </p:blipFill>
        <p:spPr>
          <a:xfrm>
            <a:off x="457200" y="4038600"/>
            <a:ext cx="2028572" cy="2247619"/>
          </a:xfrm>
          <a:prstGeom prst="rect">
            <a:avLst/>
          </a:prstGeom>
        </p:spPr>
      </p:pic>
      <p:pic>
        <p:nvPicPr>
          <p:cNvPr id="5" name="Picture 4" descr="untitled989.bmp"/>
          <p:cNvPicPr>
            <a:picLocks noChangeAspect="1"/>
          </p:cNvPicPr>
          <p:nvPr/>
        </p:nvPicPr>
        <p:blipFill>
          <a:blip r:embed="rId4" cstate="print"/>
          <a:stretch>
            <a:fillRect/>
          </a:stretch>
        </p:blipFill>
        <p:spPr>
          <a:xfrm>
            <a:off x="6248400" y="4724400"/>
            <a:ext cx="2619048" cy="1742857"/>
          </a:xfrm>
          <a:prstGeom prst="rect">
            <a:avLst/>
          </a:prstGeom>
        </p:spPr>
      </p:pic>
      <p:pic>
        <p:nvPicPr>
          <p:cNvPr id="6" name="Picture 5" descr="R5QZCANLYI2MCAU5VOUCCAFGO15WCA91D5CTCAL1UHYWCAQ2MBHACAW2G7MJCAOW9D4KCARERNV8CATRKSZCCAAW6BV2CALBSRE8CAP5VTWBCAH4GVG7CA2LVDW5CAEAIHE0CABTVW6TCA3GTGOFCA122JZC.jpg"/>
          <p:cNvPicPr>
            <a:picLocks noChangeAspect="1"/>
          </p:cNvPicPr>
          <p:nvPr/>
        </p:nvPicPr>
        <p:blipFill>
          <a:blip r:embed="rId5" cstate="print"/>
          <a:stretch>
            <a:fillRect/>
          </a:stretch>
        </p:blipFill>
        <p:spPr>
          <a:xfrm>
            <a:off x="6477000" y="381000"/>
            <a:ext cx="2505075" cy="1819275"/>
          </a:xfrm>
          <a:prstGeom prst="rect">
            <a:avLst/>
          </a:prstGeom>
        </p:spPr>
      </p:pic>
      <p:pic>
        <p:nvPicPr>
          <p:cNvPr id="7" name="Picture 6" descr="CUQUCAK6ZDJZCAP3YHCXCAX2Y02WCAM8SKPSCAW2MRZCCA7GE0R3CAV0C2KNCAR63TKACAMEDLURCACSQXB3CAXBEXW9CACOVTYVCAAV8WQKCAQ9ECDVCADDN67TCASF06N5CA2R4HQ1CACSK2U7CAEFS1WK.jpg"/>
          <p:cNvPicPr>
            <a:picLocks noChangeAspect="1"/>
          </p:cNvPicPr>
          <p:nvPr/>
        </p:nvPicPr>
        <p:blipFill>
          <a:blip r:embed="rId6" cstate="print"/>
          <a:stretch>
            <a:fillRect/>
          </a:stretch>
        </p:blipFill>
        <p:spPr>
          <a:xfrm>
            <a:off x="14514" y="18143"/>
            <a:ext cx="1847850" cy="24669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19400"/>
            <a:ext cx="9144000" cy="914399"/>
          </a:xfrm>
        </p:spPr>
        <p:txBody>
          <a:bodyPr>
            <a:normAutofit fontScale="90000"/>
          </a:bodyPr>
          <a:lstStyle/>
          <a:p>
            <a:r>
              <a:rPr lang="en-US" sz="4200" dirty="0" smtClean="0">
                <a:solidFill>
                  <a:srgbClr val="FF0000"/>
                </a:solidFill>
              </a:rPr>
              <a:t>Many </a:t>
            </a:r>
            <a:r>
              <a:rPr lang="en-US" sz="4200" dirty="0" smtClean="0">
                <a:solidFill>
                  <a:srgbClr val="FF0000"/>
                </a:solidFill>
              </a:rPr>
              <a:t>tales </a:t>
            </a:r>
            <a:r>
              <a:rPr lang="en-US" sz="4200" dirty="0" smtClean="0">
                <a:solidFill>
                  <a:srgbClr val="FF0000"/>
                </a:solidFill>
              </a:rPr>
              <a:t>have a typical list of characters that often include the protagonist (or hero), a princess (or some other “damsel in distress”), a </a:t>
            </a:r>
            <a:r>
              <a:rPr lang="en-US" sz="4200" b="1" dirty="0" smtClean="0">
                <a:solidFill>
                  <a:srgbClr val="FF0000"/>
                </a:solidFill>
              </a:rPr>
              <a:t>magic helper</a:t>
            </a:r>
            <a:r>
              <a:rPr lang="en-US" sz="4200" dirty="0">
                <a:solidFill>
                  <a:srgbClr val="FF0000"/>
                </a:solidFill>
              </a:rPr>
              <a:t>, </a:t>
            </a:r>
            <a:r>
              <a:rPr lang="en-US" sz="4200" dirty="0" smtClean="0">
                <a:solidFill>
                  <a:srgbClr val="FF0000"/>
                </a:solidFill>
              </a:rPr>
              <a:t>and an antagonist (or villain). </a:t>
            </a:r>
            <a:r>
              <a:rPr lang="en-US" dirty="0" smtClean="0"/>
              <a:t/>
            </a:r>
            <a:br>
              <a:rPr lang="en-US" dirty="0" smtClean="0"/>
            </a:br>
            <a:r>
              <a:rPr lang="en-US" sz="2700" dirty="0" smtClean="0"/>
              <a:t/>
            </a:r>
            <a:br>
              <a:rPr lang="en-US" sz="2700" dirty="0" smtClean="0"/>
            </a:br>
            <a:r>
              <a:rPr lang="en-US" sz="4200" dirty="0" smtClean="0">
                <a:solidFill>
                  <a:srgbClr val="FF0000"/>
                </a:solidFill>
              </a:rPr>
              <a:t/>
            </a:r>
            <a:br>
              <a:rPr lang="en-US" sz="4200" dirty="0" smtClean="0">
                <a:solidFill>
                  <a:srgbClr val="FF0000"/>
                </a:solidFill>
              </a:rPr>
            </a:br>
            <a:r>
              <a:rPr lang="en-US" sz="4200" dirty="0" smtClean="0">
                <a:solidFill>
                  <a:srgbClr val="FF0000"/>
                </a:solidFill>
              </a:rPr>
              <a:t>The </a:t>
            </a:r>
            <a:r>
              <a:rPr lang="en-US" sz="4200" b="1" dirty="0" smtClean="0">
                <a:solidFill>
                  <a:srgbClr val="FF0000"/>
                </a:solidFill>
              </a:rPr>
              <a:t>magic helper </a:t>
            </a:r>
            <a:r>
              <a:rPr lang="en-US" sz="4200" dirty="0" smtClean="0">
                <a:solidFill>
                  <a:srgbClr val="FF0000"/>
                </a:solidFill>
              </a:rPr>
              <a:t>is a character – whether supernatural, human, or animal – who possesses an extraordinary kind of power that often assists the hero or heroine throughout his/her journey within the story.</a:t>
            </a:r>
            <a:endParaRPr lang="en-US" sz="4200" dirty="0">
              <a:solidFill>
                <a:srgbClr val="FF0000"/>
              </a:solidFill>
            </a:endParaRPr>
          </a:p>
        </p:txBody>
      </p:sp>
      <p:pic>
        <p:nvPicPr>
          <p:cNvPr id="9218" name="Picture 2" descr="C:\Documents and Settings\hazlewom\Local Settings\Temporary Internet Files\Content.IE5\VECA9M8H\MC900056965[1].wmf"/>
          <p:cNvPicPr>
            <a:picLocks noChangeAspect="1" noChangeArrowheads="1"/>
          </p:cNvPicPr>
          <p:nvPr/>
        </p:nvPicPr>
        <p:blipFill>
          <a:blip r:embed="rId2" cstate="print"/>
          <a:srcRect/>
          <a:stretch>
            <a:fillRect/>
          </a:stretch>
        </p:blipFill>
        <p:spPr bwMode="auto">
          <a:xfrm>
            <a:off x="7620000" y="2133600"/>
            <a:ext cx="1269187" cy="1472970"/>
          </a:xfrm>
          <a:prstGeom prst="rect">
            <a:avLst/>
          </a:prstGeom>
          <a:noFill/>
        </p:spPr>
      </p:pic>
      <p:pic>
        <p:nvPicPr>
          <p:cNvPr id="9219" name="Picture 3" descr="C:\Documents and Settings\hazlewom\Local Settings\Temporary Internet Files\Content.IE5\VECA9M8H\MC900070852[1].wmf"/>
          <p:cNvPicPr>
            <a:picLocks noChangeAspect="1" noChangeArrowheads="1"/>
          </p:cNvPicPr>
          <p:nvPr/>
        </p:nvPicPr>
        <p:blipFill>
          <a:blip r:embed="rId3" cstate="print"/>
          <a:srcRect/>
          <a:stretch>
            <a:fillRect/>
          </a:stretch>
        </p:blipFill>
        <p:spPr bwMode="auto">
          <a:xfrm>
            <a:off x="152400" y="2438400"/>
            <a:ext cx="898462" cy="108595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24200"/>
            <a:ext cx="9144000" cy="1143000"/>
          </a:xfrm>
        </p:spPr>
        <p:txBody>
          <a:bodyPr>
            <a:normAutofit fontScale="90000"/>
          </a:bodyPr>
          <a:lstStyle/>
          <a:p>
            <a:r>
              <a:rPr lang="en-US" sz="4200" b="1" dirty="0" smtClean="0">
                <a:solidFill>
                  <a:srgbClr val="FF0000"/>
                </a:solidFill>
              </a:rPr>
              <a:t>Magic helpers</a:t>
            </a:r>
            <a:r>
              <a:rPr lang="en-US" sz="4200" dirty="0" smtClean="0">
                <a:solidFill>
                  <a:srgbClr val="FF0000"/>
                </a:solidFill>
              </a:rPr>
              <a:t>, such as the </a:t>
            </a:r>
            <a:br>
              <a:rPr lang="en-US" sz="4200" dirty="0" smtClean="0">
                <a:solidFill>
                  <a:srgbClr val="FF0000"/>
                </a:solidFill>
              </a:rPr>
            </a:br>
            <a:r>
              <a:rPr lang="en-US" sz="4200" dirty="0" smtClean="0">
                <a:solidFill>
                  <a:srgbClr val="FF0000"/>
                </a:solidFill>
              </a:rPr>
              <a:t>“Fairy Godmother” in </a:t>
            </a:r>
            <a:r>
              <a:rPr lang="en-US" sz="4200" i="1" dirty="0" smtClean="0">
                <a:solidFill>
                  <a:srgbClr val="FF0000"/>
                </a:solidFill>
              </a:rPr>
              <a:t>Cinderella</a:t>
            </a:r>
            <a:r>
              <a:rPr lang="en-US" sz="4200" dirty="0" smtClean="0">
                <a:solidFill>
                  <a:srgbClr val="FF0000"/>
                </a:solidFill>
              </a:rPr>
              <a:t>, allow for things to occur within a story that would otherwise be impossible. </a:t>
            </a:r>
            <a:r>
              <a:rPr lang="en-US" sz="4200" dirty="0" smtClean="0"/>
              <a:t>The </a:t>
            </a:r>
            <a:r>
              <a:rPr lang="en-US" sz="4200" b="1" dirty="0" smtClean="0"/>
              <a:t>magic helper </a:t>
            </a:r>
            <a:r>
              <a:rPr lang="en-US" sz="4200" dirty="0" smtClean="0"/>
              <a:t>is the element that usually links the genres of fairy tales &amp; fantasy fiction.</a:t>
            </a:r>
            <a:r>
              <a:rPr lang="en-US" dirty="0" smtClean="0"/>
              <a:t/>
            </a:r>
            <a:br>
              <a:rPr lang="en-US" dirty="0" smtClean="0"/>
            </a:br>
            <a:r>
              <a:rPr lang="en-US" sz="2200" dirty="0" smtClean="0"/>
              <a:t/>
            </a:r>
            <a:br>
              <a:rPr lang="en-US" sz="2200" dirty="0" smtClean="0"/>
            </a:br>
            <a:r>
              <a:rPr lang="en-US" sz="4200" b="1" dirty="0" smtClean="0">
                <a:solidFill>
                  <a:srgbClr val="FF0000"/>
                </a:solidFill>
              </a:rPr>
              <a:t>Magic helpers </a:t>
            </a:r>
            <a:r>
              <a:rPr lang="en-US" sz="4200" dirty="0" smtClean="0">
                <a:solidFill>
                  <a:srgbClr val="FF0000"/>
                </a:solidFill>
              </a:rPr>
              <a:t>often assist other characters with their problems, allowing the plot to progress and the conflict(s) to be resolved. </a:t>
            </a:r>
            <a:r>
              <a:rPr lang="en-US" sz="4200" dirty="0" smtClean="0"/>
              <a:t/>
            </a:r>
            <a:br>
              <a:rPr lang="en-US" sz="4200" dirty="0" smtClean="0"/>
            </a:br>
            <a:r>
              <a:rPr lang="en-US" sz="1300" dirty="0" smtClean="0"/>
              <a:t/>
            </a:r>
            <a:br>
              <a:rPr lang="en-US" sz="1300" dirty="0" smtClean="0"/>
            </a:br>
            <a:endParaRPr lang="en-US" sz="4000" dirty="0"/>
          </a:p>
        </p:txBody>
      </p:sp>
      <p:pic>
        <p:nvPicPr>
          <p:cNvPr id="3074" name="Picture 2" descr="C:\Documents and Settings\hazlewom\Local Settings\Temporary Internet Files\Content.IE5\VECA9M8H\MC900116014[1].wmf"/>
          <p:cNvPicPr>
            <a:picLocks noChangeAspect="1" noChangeArrowheads="1"/>
          </p:cNvPicPr>
          <p:nvPr/>
        </p:nvPicPr>
        <p:blipFill>
          <a:blip r:embed="rId2" cstate="print"/>
          <a:srcRect/>
          <a:stretch>
            <a:fillRect/>
          </a:stretch>
        </p:blipFill>
        <p:spPr bwMode="auto">
          <a:xfrm>
            <a:off x="7315200" y="228600"/>
            <a:ext cx="1581532" cy="100065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1928</TotalTime>
  <Words>617</Words>
  <Application>Microsoft Macintosh PowerPoint</Application>
  <PresentationFormat>On-screen Show (4:3)</PresentationFormat>
  <Paragraphs>17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Stylistic Elements of Folklore Rule of Three,  Magic Helper,  &amp; Talisman</vt:lpstr>
      <vt:lpstr>Folklore are short, narrative pieces of writing that fall under the genre of fiction. They typically feature such folkloric characters such as fairies, dragons, elves, talking animals, giants or gnomes, and usually magic or other forms of enchantment. Often fairy tales  involve a far-fetched (or hard to believe) sequence of events. </vt:lpstr>
      <vt:lpstr>Fairy tales and Folktales are the genre of literature that usually contain  “stylistic elements of fiction”   Rule of Three  and   Magic Helper</vt:lpstr>
      <vt:lpstr>Rule of Three</vt:lpstr>
      <vt:lpstr>The rule of three is a writing strategy that suggests that things that come in threes are naturally funnier, more satisfying, or more effective than other numbers of things. The reader is also more likely to process information if it is written in groups of threes. From slogans ("Go, fight, win!") to character groupings, many things are structured in threes. There were the Three Musketeers, the Three Little Pigs, Goldilocks and the Three Bears, the Three Blind Mice, and even the Three Stooges.  A series of three is often used to create a progression in which the tension is created, then built up, and finally released (such as in “The Three Little Pigs” or “Goldilocks and the Three Bears”).  </vt:lpstr>
      <vt:lpstr>In storytelling in general, authors often create triplets - or structures in three parts – which is even seen in the parts of a story…beginning, middle, and end.  “Jack and the Beanstalk” showed Jack climbing the beanstalk three times. The wicked stepmother visited Snow White in the forest three times before she finally caused her to fall to her death. In the “Wizard of Oz,” Dorothy is only able to return home to Kansas after clicking her ruby slippers together three times, chanting, “There’s no place like home.”  In most folklore, there are three tasks which     have to be performed to reach a certain goal. </vt:lpstr>
      <vt:lpstr>Magic helper</vt:lpstr>
      <vt:lpstr>Many tales have a typical list of characters that often include the protagonist (or hero), a princess (or some other “damsel in distress”), a magic helper, and an antagonist (or villain).    The magic helper is a character – whether supernatural, human, or animal – who possesses an extraordinary kind of power that often assists the hero or heroine throughout his/her journey within the story.</vt:lpstr>
      <vt:lpstr>Magic helpers, such as the  “Fairy Godmother” in Cinderella, allow for things to occur within a story that would otherwise be impossible. The magic helper is the element that usually links the genres of fairy tales &amp; fantasy fiction.  Magic helpers often assist other characters with their problems, allowing the plot to progress and the conflict(s) to be resolved.   </vt:lpstr>
      <vt:lpstr>Think about it:  Would Cinderella have ever been able to make it to the ball on time if the Fairy Godmother’s wand hadn’t turned the pumpkin into a coach, her rags into a dress, and the mice into horses?      Would Pinocchio have been able to turn into a “real boy” without the blue fairy’s help?   Would Aladdin have been able to end up with Jasmine if it hadn’t been for the genie?</vt:lpstr>
      <vt:lpstr>Talisman</vt:lpstr>
      <vt:lpstr>An object thought to have magic powers and to bring good luck. Characters in fairy tales usually have some sort of talisman that helps them on their quest.   In “Lord of the Rings” the one ring could turn Frodo invisible and gave power to the person who possessed it.  The pen that turns into a sword helps Percy defeat demons and other mythical creatures in “Percy Jackson and the Lightning Thief.”  Harry’s wand in “Harry Potter” is very powerful and has a special connection  with Voldemort’s wand.  </vt:lpstr>
      <vt:lpstr>PowerPoint Presentation</vt:lpstr>
      <vt:lpstr>Did you see anything in either of our two stories yesterday that might fall under this idea of the “rule of three”?</vt:lpstr>
      <vt:lpstr>Did you see anything in either of our two stories yesterday that might fall under this idea of the “magic helper”?</vt:lpstr>
      <vt:lpstr>Though the stylistic elements of “Rule of Three” and “Magic Helper” aren’t used in fiction as often as foreshadowing, flashback, symbolism, and theme, it’s important to recognize them as a part of the collection of strategies that fictional writers use to make their stories interesting. </vt:lpstr>
    </vt:vector>
  </TitlesOfParts>
  <Company>Frisco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Fairy tales are short, narrative pieces of writing. They typically feature such folkloric characters as fairies, goblins, elves, trolls, giants or gnomes, and usually magic or enchantments. Often the story will involve a far-fetched (or hard to believe) sequence of events.</dc:title>
  <dc:creator>FriscoISD</dc:creator>
  <cp:lastModifiedBy>Brittany Tyrie</cp:lastModifiedBy>
  <cp:revision>47</cp:revision>
  <cp:lastPrinted>2016-11-07T16:17:26Z</cp:lastPrinted>
  <dcterms:created xsi:type="dcterms:W3CDTF">2010-10-19T14:04:49Z</dcterms:created>
  <dcterms:modified xsi:type="dcterms:W3CDTF">2016-11-08T16:36:43Z</dcterms:modified>
</cp:coreProperties>
</file>