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sldIdLst>
    <p:sldId id="256" r:id="rId2"/>
    <p:sldId id="259" r:id="rId3"/>
    <p:sldId id="260" r:id="rId4"/>
    <p:sldId id="278" r:id="rId5"/>
    <p:sldId id="281" r:id="rId6"/>
    <p:sldId id="280" r:id="rId7"/>
    <p:sldId id="282" r:id="rId8"/>
    <p:sldId id="258" r:id="rId9"/>
    <p:sldId id="257" r:id="rId10"/>
    <p:sldId id="273" r:id="rId11"/>
    <p:sldId id="275" r:id="rId12"/>
    <p:sldId id="274" r:id="rId13"/>
    <p:sldId id="283" r:id="rId14"/>
    <p:sldId id="279" r:id="rId15"/>
    <p:sldId id="27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599"/>
  </p:normalViewPr>
  <p:slideViewPr>
    <p:cSldViewPr snapToGrid="0" snapToObjects="1">
      <p:cViewPr varScale="1">
        <p:scale>
          <a:sx n="109" d="100"/>
          <a:sy n="109" d="100"/>
        </p:scale>
        <p:origin x="216"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CC68D-EAA4-3C45-94B3-9204756E6863}" type="datetimeFigureOut">
              <a:rPr lang="en-US" smtClean="0"/>
              <a:t>1/25/23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B98C9-8747-FD4D-9E16-18D03F66B83F}" type="slidenum">
              <a:rPr lang="en-US" smtClean="0"/>
              <a:t>‹#›</a:t>
            </a:fld>
            <a:endParaRPr lang="en-US"/>
          </a:p>
        </p:txBody>
      </p:sp>
    </p:spTree>
    <p:extLst>
      <p:ext uri="{BB962C8B-B14F-4D97-AF65-F5344CB8AC3E}">
        <p14:creationId xmlns:p14="http://schemas.microsoft.com/office/powerpoint/2010/main" val="258113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1B98C9-8747-FD4D-9E16-18D03F66B83F}" type="slidenum">
              <a:rPr lang="en-US" smtClean="0"/>
              <a:t>1</a:t>
            </a:fld>
            <a:endParaRPr lang="en-US"/>
          </a:p>
        </p:txBody>
      </p:sp>
    </p:spTree>
    <p:extLst>
      <p:ext uri="{BB962C8B-B14F-4D97-AF65-F5344CB8AC3E}">
        <p14:creationId xmlns:p14="http://schemas.microsoft.com/office/powerpoint/2010/main" val="397178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E671B4-8B58-EC40-800E-0CFC9BF5B2D1}"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59C44-2964-BD46-BC10-58FFC4713E1F}" type="slidenum">
              <a:rPr lang="en-US" smtClean="0"/>
              <a:t>‹#›</a:t>
            </a:fld>
            <a:endParaRPr lang="en-US"/>
          </a:p>
        </p:txBody>
      </p:sp>
    </p:spTree>
    <p:extLst>
      <p:ext uri="{BB962C8B-B14F-4D97-AF65-F5344CB8AC3E}">
        <p14:creationId xmlns:p14="http://schemas.microsoft.com/office/powerpoint/2010/main" val="105579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4E671B4-8B58-EC40-800E-0CFC9BF5B2D1}"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59C44-2964-BD46-BC10-58FFC4713E1F}" type="slidenum">
              <a:rPr lang="en-US" smtClean="0"/>
              <a:t>‹#›</a:t>
            </a:fld>
            <a:endParaRPr lang="en-US"/>
          </a:p>
        </p:txBody>
      </p:sp>
    </p:spTree>
    <p:extLst>
      <p:ext uri="{BB962C8B-B14F-4D97-AF65-F5344CB8AC3E}">
        <p14:creationId xmlns:p14="http://schemas.microsoft.com/office/powerpoint/2010/main" val="134075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D4E671B4-8B58-EC40-800E-0CFC9BF5B2D1}"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59C44-2964-BD46-BC10-58FFC4713E1F}" type="slidenum">
              <a:rPr lang="en-US" smtClean="0"/>
              <a:t>‹#›</a:t>
            </a:fld>
            <a:endParaRPr lang="en-US"/>
          </a:p>
        </p:txBody>
      </p:sp>
    </p:spTree>
    <p:extLst>
      <p:ext uri="{BB962C8B-B14F-4D97-AF65-F5344CB8AC3E}">
        <p14:creationId xmlns:p14="http://schemas.microsoft.com/office/powerpoint/2010/main" val="1324864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D4E671B4-8B58-EC40-800E-0CFC9BF5B2D1}" type="datetimeFigureOut">
              <a:rPr lang="en-US" smtClean="0"/>
              <a:t>1/25/23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459C44-2964-BD46-BC10-58FFC4713E1F}" type="slidenum">
              <a:rPr lang="en-US" smtClean="0"/>
              <a:t>‹#›</a:t>
            </a:fld>
            <a:endParaRPr lang="en-US"/>
          </a:p>
        </p:txBody>
      </p:sp>
    </p:spTree>
    <p:extLst>
      <p:ext uri="{BB962C8B-B14F-4D97-AF65-F5344CB8AC3E}">
        <p14:creationId xmlns:p14="http://schemas.microsoft.com/office/powerpoint/2010/main" val="2228456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E671B4-8B58-EC40-800E-0CFC9BF5B2D1}"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59C44-2964-BD46-BC10-58FFC4713E1F}" type="slidenum">
              <a:rPr lang="en-US" smtClean="0"/>
              <a:t>‹#›</a:t>
            </a:fld>
            <a:endParaRPr lang="en-US"/>
          </a:p>
        </p:txBody>
      </p:sp>
    </p:spTree>
    <p:extLst>
      <p:ext uri="{BB962C8B-B14F-4D97-AF65-F5344CB8AC3E}">
        <p14:creationId xmlns:p14="http://schemas.microsoft.com/office/powerpoint/2010/main" val="2802004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E671B4-8B58-EC40-800E-0CFC9BF5B2D1}"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59C44-2964-BD46-BC10-58FFC4713E1F}" type="slidenum">
              <a:rPr lang="en-US" smtClean="0"/>
              <a:t>‹#›</a:t>
            </a:fld>
            <a:endParaRPr lang="en-US"/>
          </a:p>
        </p:txBody>
      </p:sp>
    </p:spTree>
    <p:extLst>
      <p:ext uri="{BB962C8B-B14F-4D97-AF65-F5344CB8AC3E}">
        <p14:creationId xmlns:p14="http://schemas.microsoft.com/office/powerpoint/2010/main" val="356988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E671B4-8B58-EC40-800E-0CFC9BF5B2D1}"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59C44-2964-BD46-BC10-58FFC4713E1F}" type="slidenum">
              <a:rPr lang="en-US" smtClean="0"/>
              <a:t>‹#›</a:t>
            </a:fld>
            <a:endParaRPr lang="en-US"/>
          </a:p>
        </p:txBody>
      </p:sp>
    </p:spTree>
    <p:extLst>
      <p:ext uri="{BB962C8B-B14F-4D97-AF65-F5344CB8AC3E}">
        <p14:creationId xmlns:p14="http://schemas.microsoft.com/office/powerpoint/2010/main" val="24144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E671B4-8B58-EC40-800E-0CFC9BF5B2D1}"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59C44-2964-BD46-BC10-58FFC4713E1F}" type="slidenum">
              <a:rPr lang="en-US" smtClean="0"/>
              <a:t>‹#›</a:t>
            </a:fld>
            <a:endParaRPr lang="en-US"/>
          </a:p>
        </p:txBody>
      </p:sp>
    </p:spTree>
    <p:extLst>
      <p:ext uri="{BB962C8B-B14F-4D97-AF65-F5344CB8AC3E}">
        <p14:creationId xmlns:p14="http://schemas.microsoft.com/office/powerpoint/2010/main" val="302852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E671B4-8B58-EC40-800E-0CFC9BF5B2D1}"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59C44-2964-BD46-BC10-58FFC4713E1F}" type="slidenum">
              <a:rPr lang="en-US" smtClean="0"/>
              <a:t>‹#›</a:t>
            </a:fld>
            <a:endParaRPr lang="en-US"/>
          </a:p>
        </p:txBody>
      </p:sp>
    </p:spTree>
    <p:extLst>
      <p:ext uri="{BB962C8B-B14F-4D97-AF65-F5344CB8AC3E}">
        <p14:creationId xmlns:p14="http://schemas.microsoft.com/office/powerpoint/2010/main" val="2780312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E671B4-8B58-EC40-800E-0CFC9BF5B2D1}" type="datetimeFigureOut">
              <a:rPr lang="en-US" smtClean="0"/>
              <a:t>1/25/23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459C44-2964-BD46-BC10-58FFC4713E1F}" type="slidenum">
              <a:rPr lang="en-US" smtClean="0"/>
              <a:t>‹#›</a:t>
            </a:fld>
            <a:endParaRPr lang="en-US"/>
          </a:p>
        </p:txBody>
      </p:sp>
    </p:spTree>
    <p:extLst>
      <p:ext uri="{BB962C8B-B14F-4D97-AF65-F5344CB8AC3E}">
        <p14:creationId xmlns:p14="http://schemas.microsoft.com/office/powerpoint/2010/main" val="385795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E671B4-8B58-EC40-800E-0CFC9BF5B2D1}" type="datetimeFigureOut">
              <a:rPr lang="en-US" smtClean="0"/>
              <a:t>1/25/23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459C44-2964-BD46-BC10-58FFC4713E1F}" type="slidenum">
              <a:rPr lang="en-US" smtClean="0"/>
              <a:t>‹#›</a:t>
            </a:fld>
            <a:endParaRPr lang="en-US"/>
          </a:p>
        </p:txBody>
      </p:sp>
    </p:spTree>
    <p:extLst>
      <p:ext uri="{BB962C8B-B14F-4D97-AF65-F5344CB8AC3E}">
        <p14:creationId xmlns:p14="http://schemas.microsoft.com/office/powerpoint/2010/main" val="12394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671B4-8B58-EC40-800E-0CFC9BF5B2D1}" type="datetimeFigureOut">
              <a:rPr lang="en-US" smtClean="0"/>
              <a:t>1/25/23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459C44-2964-BD46-BC10-58FFC4713E1F}" type="slidenum">
              <a:rPr lang="en-US" smtClean="0"/>
              <a:t>‹#›</a:t>
            </a:fld>
            <a:endParaRPr lang="en-US"/>
          </a:p>
        </p:txBody>
      </p:sp>
    </p:spTree>
    <p:extLst>
      <p:ext uri="{BB962C8B-B14F-4D97-AF65-F5344CB8AC3E}">
        <p14:creationId xmlns:p14="http://schemas.microsoft.com/office/powerpoint/2010/main" val="153791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4E671B4-8B58-EC40-800E-0CFC9BF5B2D1}"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59C44-2964-BD46-BC10-58FFC4713E1F}" type="slidenum">
              <a:rPr lang="en-US" smtClean="0"/>
              <a:t>‹#›</a:t>
            </a:fld>
            <a:endParaRPr lang="en-US"/>
          </a:p>
        </p:txBody>
      </p:sp>
    </p:spTree>
    <p:extLst>
      <p:ext uri="{BB962C8B-B14F-4D97-AF65-F5344CB8AC3E}">
        <p14:creationId xmlns:p14="http://schemas.microsoft.com/office/powerpoint/2010/main" val="388444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D4E671B4-8B58-EC40-800E-0CFC9BF5B2D1}" type="datetimeFigureOut">
              <a:rPr lang="en-US" smtClean="0"/>
              <a:t>1/25/23</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10459C44-2964-BD46-BC10-58FFC4713E1F}" type="slidenum">
              <a:rPr lang="en-US" smtClean="0"/>
              <a:t>‹#›</a:t>
            </a:fld>
            <a:endParaRPr lang="en-US"/>
          </a:p>
        </p:txBody>
      </p:sp>
    </p:spTree>
    <p:extLst>
      <p:ext uri="{BB962C8B-B14F-4D97-AF65-F5344CB8AC3E}">
        <p14:creationId xmlns:p14="http://schemas.microsoft.com/office/powerpoint/2010/main" val="91150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D4E671B4-8B58-EC40-800E-0CFC9BF5B2D1}" type="datetimeFigureOut">
              <a:rPr lang="en-US" smtClean="0"/>
              <a:t>1/25/23</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10459C44-2964-BD46-BC10-58FFC4713E1F}" type="slidenum">
              <a:rPr lang="en-US" smtClean="0"/>
              <a:t>‹#›</a:t>
            </a:fld>
            <a:endParaRPr lang="en-US"/>
          </a:p>
        </p:txBody>
      </p:sp>
    </p:spTree>
    <p:extLst>
      <p:ext uri="{BB962C8B-B14F-4D97-AF65-F5344CB8AC3E}">
        <p14:creationId xmlns:p14="http://schemas.microsoft.com/office/powerpoint/2010/main" val="391013483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isd.net/Page/689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D9FB-DDF8-7F40-8104-26AA15A5C177}"/>
              </a:ext>
            </a:extLst>
          </p:cNvPr>
          <p:cNvSpPr>
            <a:spLocks noGrp="1"/>
          </p:cNvSpPr>
          <p:nvPr>
            <p:ph type="ctrTitle"/>
          </p:nvPr>
        </p:nvSpPr>
        <p:spPr/>
        <p:txBody>
          <a:bodyPr>
            <a:normAutofit/>
          </a:bodyPr>
          <a:lstStyle/>
          <a:p>
            <a:r>
              <a:rPr lang="en-US" dirty="0">
                <a:solidFill>
                  <a:srgbClr val="002060"/>
                </a:solidFill>
              </a:rPr>
              <a:t>Dual Credit Informational Meeting</a:t>
            </a:r>
          </a:p>
        </p:txBody>
      </p:sp>
      <p:sp>
        <p:nvSpPr>
          <p:cNvPr id="3" name="Subtitle 2">
            <a:extLst>
              <a:ext uri="{FF2B5EF4-FFF2-40B4-BE49-F238E27FC236}">
                <a16:creationId xmlns:a16="http://schemas.microsoft.com/office/drawing/2014/main" id="{3E9BFC0D-36A8-0D44-B0CD-CCF8C2C184BA}"/>
              </a:ext>
            </a:extLst>
          </p:cNvPr>
          <p:cNvSpPr>
            <a:spLocks noGrp="1"/>
          </p:cNvSpPr>
          <p:nvPr>
            <p:ph type="subTitle" idx="1"/>
          </p:nvPr>
        </p:nvSpPr>
        <p:spPr/>
        <p:txBody>
          <a:bodyPr/>
          <a:lstStyle/>
          <a:p>
            <a:r>
              <a:rPr lang="en-US" dirty="0"/>
              <a:t>FMHS/NCTC</a:t>
            </a:r>
          </a:p>
        </p:txBody>
      </p:sp>
    </p:spTree>
    <p:extLst>
      <p:ext uri="{BB962C8B-B14F-4D97-AF65-F5344CB8AC3E}">
        <p14:creationId xmlns:p14="http://schemas.microsoft.com/office/powerpoint/2010/main" val="378988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6B8A2-10FC-4748-8C3C-20C26ABCF851}"/>
              </a:ext>
            </a:extLst>
          </p:cNvPr>
          <p:cNvSpPr>
            <a:spLocks noGrp="1"/>
          </p:cNvSpPr>
          <p:nvPr>
            <p:ph type="title"/>
          </p:nvPr>
        </p:nvSpPr>
        <p:spPr>
          <a:xfrm>
            <a:off x="1633565" y="167976"/>
            <a:ext cx="9223248" cy="886905"/>
          </a:xfrm>
        </p:spPr>
        <p:txBody>
          <a:bodyPr>
            <a:noAutofit/>
          </a:bodyPr>
          <a:lstStyle/>
          <a:p>
            <a:pPr algn="ctr"/>
            <a:br>
              <a:rPr lang="en-US" sz="4400" dirty="0"/>
            </a:br>
            <a:r>
              <a:rPr lang="en-US" sz="4400" dirty="0">
                <a:solidFill>
                  <a:srgbClr val="002060"/>
                </a:solidFill>
              </a:rPr>
              <a:t>Important Facts</a:t>
            </a:r>
          </a:p>
        </p:txBody>
      </p:sp>
      <p:sp>
        <p:nvSpPr>
          <p:cNvPr id="3" name="Content Placeholder 2">
            <a:extLst>
              <a:ext uri="{FF2B5EF4-FFF2-40B4-BE49-F238E27FC236}">
                <a16:creationId xmlns:a16="http://schemas.microsoft.com/office/drawing/2014/main" id="{15000297-6327-404C-B9D5-679C74BF5E5A}"/>
              </a:ext>
            </a:extLst>
          </p:cNvPr>
          <p:cNvSpPr>
            <a:spLocks noGrp="1"/>
          </p:cNvSpPr>
          <p:nvPr>
            <p:ph idx="1"/>
          </p:nvPr>
        </p:nvSpPr>
        <p:spPr>
          <a:xfrm>
            <a:off x="1847087" y="1667776"/>
            <a:ext cx="9381419" cy="5998191"/>
          </a:xfrm>
        </p:spPr>
        <p:txBody>
          <a:bodyPr>
            <a:normAutofit/>
          </a:bodyPr>
          <a:lstStyle/>
          <a:p>
            <a:r>
              <a:rPr lang="en-US" sz="2800" dirty="0"/>
              <a:t>FMHS and NCTC will have DIFFERENT deadline dates posted on their websites.  You </a:t>
            </a:r>
            <a:r>
              <a:rPr lang="en-US" sz="2800" u="sng" dirty="0"/>
              <a:t>MUST</a:t>
            </a:r>
            <a:r>
              <a:rPr lang="en-US" sz="2800" dirty="0"/>
              <a:t> follow FMHS deadline dates!!!!!!  </a:t>
            </a:r>
            <a:r>
              <a:rPr lang="en-US" sz="2800" dirty="0">
                <a:solidFill>
                  <a:srgbClr val="FFFF00"/>
                </a:solidFill>
              </a:rPr>
              <a:t>Fall registration opens January 24, 2023 and closes April 5, 2023. </a:t>
            </a:r>
          </a:p>
          <a:p>
            <a:pPr marL="0" indent="0">
              <a:buNone/>
            </a:pPr>
            <a:endParaRPr lang="en-US" sz="2800" dirty="0">
              <a:solidFill>
                <a:srgbClr val="7030A0"/>
              </a:solidFill>
            </a:endParaRPr>
          </a:p>
          <a:p>
            <a:r>
              <a:rPr lang="en-US" sz="2800" dirty="0"/>
              <a:t>Make sure registration forms are filled out completely and accurately. They must include student’s NCTC login info. Refer to sample on the FMHS website.</a:t>
            </a:r>
          </a:p>
          <a:p>
            <a:pPr marL="0" indent="0">
              <a:buNone/>
            </a:pPr>
            <a:endParaRPr lang="en-US" dirty="0"/>
          </a:p>
        </p:txBody>
      </p:sp>
    </p:spTree>
    <p:extLst>
      <p:ext uri="{BB962C8B-B14F-4D97-AF65-F5344CB8AC3E}">
        <p14:creationId xmlns:p14="http://schemas.microsoft.com/office/powerpoint/2010/main" val="691567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0DB7-EBEF-5940-85E5-2970965BC63A}"/>
              </a:ext>
            </a:extLst>
          </p:cNvPr>
          <p:cNvSpPr>
            <a:spLocks noGrp="1"/>
          </p:cNvSpPr>
          <p:nvPr>
            <p:ph type="title"/>
          </p:nvPr>
        </p:nvSpPr>
        <p:spPr>
          <a:xfrm>
            <a:off x="2131748" y="282277"/>
            <a:ext cx="7958331" cy="766332"/>
          </a:xfrm>
        </p:spPr>
        <p:txBody>
          <a:bodyPr>
            <a:normAutofit/>
          </a:bodyPr>
          <a:lstStyle/>
          <a:p>
            <a:pPr algn="ctr"/>
            <a:r>
              <a:rPr lang="en-US" sz="4400" dirty="0">
                <a:solidFill>
                  <a:srgbClr val="002060"/>
                </a:solidFill>
              </a:rPr>
              <a:t>Important Facts (</a:t>
            </a:r>
            <a:r>
              <a:rPr lang="en-US" sz="4400" dirty="0" err="1">
                <a:solidFill>
                  <a:srgbClr val="002060"/>
                </a:solidFill>
              </a:rPr>
              <a:t>cont</a:t>
            </a:r>
            <a:r>
              <a:rPr lang="en-US" sz="4400" dirty="0">
                <a:solidFill>
                  <a:srgbClr val="002060"/>
                </a:solidFill>
              </a:rPr>
              <a:t>)</a:t>
            </a:r>
          </a:p>
        </p:txBody>
      </p:sp>
      <p:sp>
        <p:nvSpPr>
          <p:cNvPr id="3" name="Content Placeholder 2">
            <a:extLst>
              <a:ext uri="{FF2B5EF4-FFF2-40B4-BE49-F238E27FC236}">
                <a16:creationId xmlns:a16="http://schemas.microsoft.com/office/drawing/2014/main" id="{2F9E24BE-EF9C-DC4F-AD5A-49578DF6E513}"/>
              </a:ext>
            </a:extLst>
          </p:cNvPr>
          <p:cNvSpPr>
            <a:spLocks noGrp="1"/>
          </p:cNvSpPr>
          <p:nvPr>
            <p:ph idx="1"/>
          </p:nvPr>
        </p:nvSpPr>
        <p:spPr>
          <a:xfrm>
            <a:off x="1466904" y="2048256"/>
            <a:ext cx="9726930" cy="4718304"/>
          </a:xfrm>
        </p:spPr>
        <p:txBody>
          <a:bodyPr>
            <a:normAutofit lnSpcReduction="10000"/>
          </a:bodyPr>
          <a:lstStyle/>
          <a:p>
            <a:r>
              <a:rPr lang="en-US" sz="2800" dirty="0"/>
              <a:t> Students </a:t>
            </a:r>
            <a:r>
              <a:rPr lang="en-US" sz="2800" u="sng" dirty="0"/>
              <a:t>can</a:t>
            </a:r>
            <a:r>
              <a:rPr lang="en-US" sz="2800" dirty="0"/>
              <a:t> take DC Chemistry even if he/she took chemistry in 10</a:t>
            </a:r>
            <a:r>
              <a:rPr lang="en-US" sz="2800" baseline="30000" dirty="0"/>
              <a:t>th</a:t>
            </a:r>
            <a:r>
              <a:rPr lang="en-US" sz="2800" dirty="0"/>
              <a:t> grade.</a:t>
            </a:r>
          </a:p>
          <a:p>
            <a:endParaRPr lang="en-US" sz="2800" dirty="0"/>
          </a:p>
          <a:p>
            <a:r>
              <a:rPr lang="en-US" sz="2800" dirty="0"/>
              <a:t> Government and Economics </a:t>
            </a:r>
            <a:r>
              <a:rPr lang="en-US" sz="2800" u="sng" dirty="0"/>
              <a:t>CANNOT</a:t>
            </a:r>
            <a:r>
              <a:rPr lang="en-US" sz="2800" dirty="0"/>
              <a:t>  be taken until the student has completed US History. Government and Economics are senior year courses.</a:t>
            </a:r>
          </a:p>
          <a:p>
            <a:pPr marL="0" indent="0">
              <a:buNone/>
            </a:pPr>
            <a:endParaRPr lang="en-US" sz="2800" dirty="0"/>
          </a:p>
          <a:p>
            <a:r>
              <a:rPr lang="en-US" sz="2800" dirty="0"/>
              <a:t> Government and Economics can be taken as singletons. They can also be taken the summer before the student’s senior year.</a:t>
            </a:r>
          </a:p>
        </p:txBody>
      </p:sp>
    </p:spTree>
    <p:extLst>
      <p:ext uri="{BB962C8B-B14F-4D97-AF65-F5344CB8AC3E}">
        <p14:creationId xmlns:p14="http://schemas.microsoft.com/office/powerpoint/2010/main" val="154747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9E9E-33DE-5642-83E3-F70B025CEFDA}"/>
              </a:ext>
            </a:extLst>
          </p:cNvPr>
          <p:cNvSpPr>
            <a:spLocks noGrp="1"/>
          </p:cNvSpPr>
          <p:nvPr>
            <p:ph type="title"/>
          </p:nvPr>
        </p:nvSpPr>
        <p:spPr>
          <a:xfrm>
            <a:off x="1798320" y="237745"/>
            <a:ext cx="9018270" cy="713232"/>
          </a:xfrm>
        </p:spPr>
        <p:txBody>
          <a:bodyPr>
            <a:normAutofit fontScale="90000"/>
          </a:bodyPr>
          <a:lstStyle/>
          <a:p>
            <a:pPr algn="ctr"/>
            <a:r>
              <a:rPr lang="en-US" sz="4400" dirty="0">
                <a:solidFill>
                  <a:srgbClr val="002060"/>
                </a:solidFill>
              </a:rPr>
              <a:t>Important Facts (cont.)</a:t>
            </a:r>
          </a:p>
        </p:txBody>
      </p:sp>
      <p:sp>
        <p:nvSpPr>
          <p:cNvPr id="3" name="Content Placeholder 2">
            <a:extLst>
              <a:ext uri="{FF2B5EF4-FFF2-40B4-BE49-F238E27FC236}">
                <a16:creationId xmlns:a16="http://schemas.microsoft.com/office/drawing/2014/main" id="{2FA5726D-F6CD-EA4F-A61E-7591DD5999DC}"/>
              </a:ext>
            </a:extLst>
          </p:cNvPr>
          <p:cNvSpPr>
            <a:spLocks noGrp="1"/>
          </p:cNvSpPr>
          <p:nvPr>
            <p:ph idx="1"/>
          </p:nvPr>
        </p:nvSpPr>
        <p:spPr>
          <a:xfrm>
            <a:off x="1158240" y="2072640"/>
            <a:ext cx="9886950" cy="4724400"/>
          </a:xfrm>
        </p:spPr>
        <p:txBody>
          <a:bodyPr>
            <a:noAutofit/>
          </a:bodyPr>
          <a:lstStyle/>
          <a:p>
            <a:r>
              <a:rPr lang="en-US" sz="2800" dirty="0"/>
              <a:t> If taken on the FMHS campus, College Algebra will be paired with an independent study in order for students to earn a full high school credit.  They will earn 3 college hours.</a:t>
            </a:r>
          </a:p>
          <a:p>
            <a:endParaRPr lang="en-US" sz="2800" dirty="0"/>
          </a:p>
          <a:p>
            <a:r>
              <a:rPr lang="en-US" sz="2800" dirty="0"/>
              <a:t> Each college hour costs $55.  A 3 hour class costs $165 and a 6 hour class costs $330.  Students </a:t>
            </a:r>
            <a:r>
              <a:rPr lang="en-US" sz="2800" u="sng" dirty="0"/>
              <a:t>must</a:t>
            </a:r>
            <a:r>
              <a:rPr lang="en-US" sz="2800" dirty="0"/>
              <a:t> also purchase the textbook.</a:t>
            </a:r>
          </a:p>
        </p:txBody>
      </p:sp>
    </p:spTree>
    <p:extLst>
      <p:ext uri="{BB962C8B-B14F-4D97-AF65-F5344CB8AC3E}">
        <p14:creationId xmlns:p14="http://schemas.microsoft.com/office/powerpoint/2010/main" val="3833376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A46A8-2E3D-8B46-B381-252C2C653A56}"/>
              </a:ext>
            </a:extLst>
          </p:cNvPr>
          <p:cNvSpPr>
            <a:spLocks noGrp="1"/>
          </p:cNvSpPr>
          <p:nvPr>
            <p:ph type="title"/>
          </p:nvPr>
        </p:nvSpPr>
        <p:spPr/>
        <p:txBody>
          <a:bodyPr/>
          <a:lstStyle/>
          <a:p>
            <a:pPr algn="ctr"/>
            <a:r>
              <a:rPr lang="en-US" dirty="0">
                <a:solidFill>
                  <a:srgbClr val="002060"/>
                </a:solidFill>
              </a:rPr>
              <a:t>Important Facts (cont.)</a:t>
            </a:r>
          </a:p>
        </p:txBody>
      </p:sp>
      <p:sp>
        <p:nvSpPr>
          <p:cNvPr id="3" name="Content Placeholder 2">
            <a:extLst>
              <a:ext uri="{FF2B5EF4-FFF2-40B4-BE49-F238E27FC236}">
                <a16:creationId xmlns:a16="http://schemas.microsoft.com/office/drawing/2014/main" id="{3F91754C-D5B1-0A4E-BDB2-6FCC3A817E5D}"/>
              </a:ext>
            </a:extLst>
          </p:cNvPr>
          <p:cNvSpPr>
            <a:spLocks noGrp="1"/>
          </p:cNvSpPr>
          <p:nvPr>
            <p:ph idx="1"/>
          </p:nvPr>
        </p:nvSpPr>
        <p:spPr/>
        <p:txBody>
          <a:bodyPr/>
          <a:lstStyle/>
          <a:p>
            <a:endParaRPr lang="en-US" dirty="0"/>
          </a:p>
          <a:p>
            <a:endParaRPr lang="en-US" dirty="0"/>
          </a:p>
        </p:txBody>
      </p:sp>
      <p:sp>
        <p:nvSpPr>
          <p:cNvPr id="4" name="TextBox 3">
            <a:extLst>
              <a:ext uri="{FF2B5EF4-FFF2-40B4-BE49-F238E27FC236}">
                <a16:creationId xmlns:a16="http://schemas.microsoft.com/office/drawing/2014/main" id="{F0633BA8-1A4A-8C4E-BFF3-9E7679F6E587}"/>
              </a:ext>
            </a:extLst>
          </p:cNvPr>
          <p:cNvSpPr txBox="1"/>
          <p:nvPr/>
        </p:nvSpPr>
        <p:spPr>
          <a:xfrm>
            <a:off x="1060704" y="2621280"/>
            <a:ext cx="944880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Fire fighter participants do NOT need to take the TSI unless he/she plans to take another dual credit class.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Fire fighter candidates must complete an application, pass the HESI, and participate in an interview.  There will be a separate meeting specifically for fire fighter candidates.</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026565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C600-71C0-1F42-A857-DC250E90D28E}"/>
              </a:ext>
            </a:extLst>
          </p:cNvPr>
          <p:cNvSpPr>
            <a:spLocks noGrp="1"/>
          </p:cNvSpPr>
          <p:nvPr>
            <p:ph type="title"/>
          </p:nvPr>
        </p:nvSpPr>
        <p:spPr>
          <a:xfrm>
            <a:off x="3704501" y="617556"/>
            <a:ext cx="4653887" cy="1077229"/>
          </a:xfrm>
        </p:spPr>
        <p:txBody>
          <a:bodyPr/>
          <a:lstStyle/>
          <a:p>
            <a:pPr algn="ctr"/>
            <a:r>
              <a:rPr lang="en-US" dirty="0">
                <a:solidFill>
                  <a:srgbClr val="002060"/>
                </a:solidFill>
              </a:rPr>
              <a:t>TSI Exemptions</a:t>
            </a:r>
          </a:p>
        </p:txBody>
      </p:sp>
      <p:pic>
        <p:nvPicPr>
          <p:cNvPr id="8" name="Content Placeholder 7">
            <a:extLst>
              <a:ext uri="{FF2B5EF4-FFF2-40B4-BE49-F238E27FC236}">
                <a16:creationId xmlns:a16="http://schemas.microsoft.com/office/drawing/2014/main" id="{092C72FA-FC63-634A-BA2A-E6F94C0295D5}"/>
              </a:ext>
            </a:extLst>
          </p:cNvPr>
          <p:cNvPicPr>
            <a:picLocks noGrp="1" noChangeAspect="1"/>
          </p:cNvPicPr>
          <p:nvPr>
            <p:ph idx="1"/>
          </p:nvPr>
        </p:nvPicPr>
        <p:blipFill>
          <a:blip r:embed="rId2"/>
          <a:stretch>
            <a:fillRect/>
          </a:stretch>
        </p:blipFill>
        <p:spPr>
          <a:xfrm>
            <a:off x="3704502" y="2047742"/>
            <a:ext cx="4653887" cy="4327300"/>
          </a:xfrm>
        </p:spPr>
      </p:pic>
    </p:spTree>
    <p:extLst>
      <p:ext uri="{BB962C8B-B14F-4D97-AF65-F5344CB8AC3E}">
        <p14:creationId xmlns:p14="http://schemas.microsoft.com/office/powerpoint/2010/main" val="34053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B1AD-1398-1940-82EA-B770D63A221B}"/>
              </a:ext>
            </a:extLst>
          </p:cNvPr>
          <p:cNvSpPr>
            <a:spLocks noGrp="1"/>
          </p:cNvSpPr>
          <p:nvPr>
            <p:ph type="title"/>
          </p:nvPr>
        </p:nvSpPr>
        <p:spPr>
          <a:xfrm>
            <a:off x="1200150" y="247987"/>
            <a:ext cx="9909810" cy="745662"/>
          </a:xfrm>
        </p:spPr>
        <p:txBody>
          <a:bodyPr>
            <a:normAutofit/>
          </a:bodyPr>
          <a:lstStyle/>
          <a:p>
            <a:pPr algn="ctr"/>
            <a:r>
              <a:rPr lang="en-US" sz="4000" dirty="0">
                <a:solidFill>
                  <a:srgbClr val="002060"/>
                </a:solidFill>
              </a:rPr>
              <a:t>TSI Exemptions- Math</a:t>
            </a:r>
          </a:p>
        </p:txBody>
      </p:sp>
      <p:pic>
        <p:nvPicPr>
          <p:cNvPr id="5" name="Content Placeholder 4">
            <a:extLst>
              <a:ext uri="{FF2B5EF4-FFF2-40B4-BE49-F238E27FC236}">
                <a16:creationId xmlns:a16="http://schemas.microsoft.com/office/drawing/2014/main" id="{E447D880-4630-A744-A0C9-F96FA42EE23C}"/>
              </a:ext>
            </a:extLst>
          </p:cNvPr>
          <p:cNvPicPr>
            <a:picLocks noGrp="1" noChangeAspect="1"/>
          </p:cNvPicPr>
          <p:nvPr>
            <p:ph idx="1"/>
          </p:nvPr>
        </p:nvPicPr>
        <p:blipFill>
          <a:blip r:embed="rId2"/>
          <a:stretch>
            <a:fillRect/>
          </a:stretch>
        </p:blipFill>
        <p:spPr>
          <a:xfrm rot="5400000">
            <a:off x="3263365" y="-381381"/>
            <a:ext cx="5943599" cy="9015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0207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5ACD-4967-F24C-86A1-94C3F1D07A4D}"/>
              </a:ext>
            </a:extLst>
          </p:cNvPr>
          <p:cNvSpPr>
            <a:spLocks noGrp="1"/>
          </p:cNvSpPr>
          <p:nvPr>
            <p:ph type="title"/>
          </p:nvPr>
        </p:nvSpPr>
        <p:spPr/>
        <p:txBody>
          <a:bodyPr>
            <a:normAutofit/>
          </a:bodyPr>
          <a:lstStyle/>
          <a:p>
            <a:pPr algn="ctr"/>
            <a:r>
              <a:rPr lang="en-US" sz="4000" dirty="0">
                <a:solidFill>
                  <a:srgbClr val="002060"/>
                </a:solidFill>
              </a:rPr>
              <a:t>General Chemistry Requirements</a:t>
            </a:r>
          </a:p>
        </p:txBody>
      </p:sp>
      <p:sp>
        <p:nvSpPr>
          <p:cNvPr id="4" name="Content Placeholder 3">
            <a:extLst>
              <a:ext uri="{FF2B5EF4-FFF2-40B4-BE49-F238E27FC236}">
                <a16:creationId xmlns:a16="http://schemas.microsoft.com/office/drawing/2014/main" id="{C35CB37B-EE40-0E4C-839D-76A31E86819D}"/>
              </a:ext>
            </a:extLst>
          </p:cNvPr>
          <p:cNvSpPr>
            <a:spLocks noGrp="1"/>
          </p:cNvSpPr>
          <p:nvPr>
            <p:ph idx="1"/>
          </p:nvPr>
        </p:nvSpPr>
        <p:spPr>
          <a:xfrm>
            <a:off x="2350517" y="1717746"/>
            <a:ext cx="8219621" cy="5140254"/>
          </a:xfrm>
        </p:spPr>
        <p:txBody>
          <a:bodyPr/>
          <a:lstStyle/>
          <a:p>
            <a:endParaRPr lang="en-US" dirty="0"/>
          </a:p>
        </p:txBody>
      </p:sp>
      <p:graphicFrame>
        <p:nvGraphicFramePr>
          <p:cNvPr id="6" name="Object 5">
            <a:extLst>
              <a:ext uri="{FF2B5EF4-FFF2-40B4-BE49-F238E27FC236}">
                <a16:creationId xmlns:a16="http://schemas.microsoft.com/office/drawing/2014/main" id="{FB8275BE-DEFA-F14B-A6BC-E08AEAF7A3C2}"/>
              </a:ext>
            </a:extLst>
          </p:cNvPr>
          <p:cNvGraphicFramePr>
            <a:graphicFrameLocks noChangeAspect="1"/>
          </p:cNvGraphicFramePr>
          <p:nvPr>
            <p:extLst>
              <p:ext uri="{D42A27DB-BD31-4B8C-83A1-F6EECF244321}">
                <p14:modId xmlns:p14="http://schemas.microsoft.com/office/powerpoint/2010/main" val="1490576811"/>
              </p:ext>
            </p:extLst>
          </p:nvPr>
        </p:nvGraphicFramePr>
        <p:xfrm>
          <a:off x="2745474" y="2068594"/>
          <a:ext cx="8937009" cy="4789406"/>
        </p:xfrm>
        <a:graphic>
          <a:graphicData uri="http://schemas.openxmlformats.org/presentationml/2006/ole">
            <mc:AlternateContent xmlns:mc="http://schemas.openxmlformats.org/markup-compatibility/2006">
              <mc:Choice xmlns:v="urn:schemas-microsoft-com:vml" Requires="v">
                <p:oleObj name="Document" r:id="rId2" imgW="8229600" imgH="3746500" progId="Word.Document.12">
                  <p:embed/>
                </p:oleObj>
              </mc:Choice>
              <mc:Fallback>
                <p:oleObj name="Document" r:id="rId2" imgW="8229600" imgH="3746500" progId="Word.Document.12">
                  <p:embed/>
                  <p:pic>
                    <p:nvPicPr>
                      <p:cNvPr id="0" name=""/>
                      <p:cNvPicPr/>
                      <p:nvPr/>
                    </p:nvPicPr>
                    <p:blipFill>
                      <a:blip r:embed="rId3"/>
                      <a:stretch>
                        <a:fillRect/>
                      </a:stretch>
                    </p:blipFill>
                    <p:spPr>
                      <a:xfrm>
                        <a:off x="2745474" y="2068594"/>
                        <a:ext cx="8937009" cy="4789406"/>
                      </a:xfrm>
                      <a:prstGeom prst="rect">
                        <a:avLst/>
                      </a:prstGeom>
                    </p:spPr>
                  </p:pic>
                </p:oleObj>
              </mc:Fallback>
            </mc:AlternateContent>
          </a:graphicData>
        </a:graphic>
      </p:graphicFrame>
    </p:spTree>
    <p:extLst>
      <p:ext uri="{BB962C8B-B14F-4D97-AF65-F5344CB8AC3E}">
        <p14:creationId xmlns:p14="http://schemas.microsoft.com/office/powerpoint/2010/main" val="164682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5C45-8278-B94F-828E-6FA52FFD5577}"/>
              </a:ext>
            </a:extLst>
          </p:cNvPr>
          <p:cNvSpPr>
            <a:spLocks noGrp="1"/>
          </p:cNvSpPr>
          <p:nvPr>
            <p:ph type="title"/>
          </p:nvPr>
        </p:nvSpPr>
        <p:spPr>
          <a:xfrm>
            <a:off x="1167841" y="795700"/>
            <a:ext cx="10149840" cy="1077229"/>
          </a:xfrm>
        </p:spPr>
        <p:txBody>
          <a:bodyPr>
            <a:noAutofit/>
          </a:bodyPr>
          <a:lstStyle/>
          <a:p>
            <a:r>
              <a:rPr lang="en-US" sz="4000" dirty="0">
                <a:solidFill>
                  <a:srgbClr val="002060"/>
                </a:solidFill>
              </a:rPr>
              <a:t>Why can’t I talk to my child’s instructor????</a:t>
            </a:r>
          </a:p>
        </p:txBody>
      </p:sp>
      <p:sp>
        <p:nvSpPr>
          <p:cNvPr id="3" name="Content Placeholder 2">
            <a:extLst>
              <a:ext uri="{FF2B5EF4-FFF2-40B4-BE49-F238E27FC236}">
                <a16:creationId xmlns:a16="http://schemas.microsoft.com/office/drawing/2014/main" id="{F8684AFF-0533-A849-83DB-52F2B8FCD4A2}"/>
              </a:ext>
            </a:extLst>
          </p:cNvPr>
          <p:cNvSpPr>
            <a:spLocks noGrp="1"/>
          </p:cNvSpPr>
          <p:nvPr>
            <p:ph idx="1"/>
          </p:nvPr>
        </p:nvSpPr>
        <p:spPr/>
        <p:txBody>
          <a:bodyPr>
            <a:normAutofit fontScale="77500" lnSpcReduction="20000"/>
          </a:bodyPr>
          <a:lstStyle/>
          <a:p>
            <a:r>
              <a:rPr lang="en-US" sz="3200" b="1" dirty="0"/>
              <a:t>Family Education Rights and Privacy Act,  1975 (FERPA)</a:t>
            </a:r>
            <a:endParaRPr lang="en-US" sz="3200" dirty="0"/>
          </a:p>
          <a:p>
            <a:endParaRPr lang="en-US" sz="3200" dirty="0"/>
          </a:p>
          <a:p>
            <a:pPr lvl="1"/>
            <a:r>
              <a:rPr lang="en-US" sz="3200" dirty="0"/>
              <a:t> Students “own” their educational record regardless of age</a:t>
            </a:r>
          </a:p>
          <a:p>
            <a:pPr marL="457200" lvl="1" indent="0">
              <a:buNone/>
            </a:pPr>
            <a:endParaRPr lang="en-US" sz="3200" dirty="0"/>
          </a:p>
          <a:p>
            <a:pPr lvl="1"/>
            <a:r>
              <a:rPr lang="en-US" sz="3200" dirty="0"/>
              <a:t> No Parent/Teacher Conferences</a:t>
            </a:r>
          </a:p>
          <a:p>
            <a:pPr marL="457200" lvl="1" indent="0">
              <a:buNone/>
            </a:pPr>
            <a:endParaRPr lang="en-US" sz="3200" dirty="0"/>
          </a:p>
          <a:p>
            <a:pPr lvl="1"/>
            <a:r>
              <a:rPr lang="en-US" sz="3200" dirty="0"/>
              <a:t> Students must communicate with the instructor. Parents will       not be allowed to discuss the student with the teacher.</a:t>
            </a:r>
          </a:p>
          <a:p>
            <a:endParaRPr lang="en-US" dirty="0"/>
          </a:p>
        </p:txBody>
      </p:sp>
    </p:spTree>
    <p:extLst>
      <p:ext uri="{BB962C8B-B14F-4D97-AF65-F5344CB8AC3E}">
        <p14:creationId xmlns:p14="http://schemas.microsoft.com/office/powerpoint/2010/main" val="4200312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B717-8CE4-5B4E-8695-DD4C5A47EBCA}"/>
              </a:ext>
            </a:extLst>
          </p:cNvPr>
          <p:cNvSpPr>
            <a:spLocks noGrp="1"/>
          </p:cNvSpPr>
          <p:nvPr>
            <p:ph type="title"/>
          </p:nvPr>
        </p:nvSpPr>
        <p:spPr>
          <a:xfrm>
            <a:off x="2828544" y="545929"/>
            <a:ext cx="5809163" cy="574974"/>
          </a:xfrm>
        </p:spPr>
        <p:txBody>
          <a:bodyPr>
            <a:normAutofit fontScale="90000"/>
          </a:bodyPr>
          <a:lstStyle/>
          <a:p>
            <a:r>
              <a:rPr lang="en-US" sz="4000" b="1" dirty="0">
                <a:solidFill>
                  <a:srgbClr val="002060"/>
                </a:solidFill>
              </a:rPr>
              <a:t>What</a:t>
            </a:r>
            <a:r>
              <a:rPr lang="en-US" sz="3600" b="1" dirty="0">
                <a:solidFill>
                  <a:srgbClr val="002060"/>
                </a:solidFill>
              </a:rPr>
              <a:t> is Dual Credit?? </a:t>
            </a:r>
            <a:endParaRPr lang="en-US" dirty="0">
              <a:solidFill>
                <a:srgbClr val="002060"/>
              </a:solidFill>
            </a:endParaRPr>
          </a:p>
        </p:txBody>
      </p:sp>
      <p:sp>
        <p:nvSpPr>
          <p:cNvPr id="3" name="Content Placeholder 2">
            <a:extLst>
              <a:ext uri="{FF2B5EF4-FFF2-40B4-BE49-F238E27FC236}">
                <a16:creationId xmlns:a16="http://schemas.microsoft.com/office/drawing/2014/main" id="{94E680DC-F695-6142-BCFF-6CAEB077BA3B}"/>
              </a:ext>
            </a:extLst>
          </p:cNvPr>
          <p:cNvSpPr>
            <a:spLocks noGrp="1"/>
          </p:cNvSpPr>
          <p:nvPr>
            <p:ph idx="1"/>
          </p:nvPr>
        </p:nvSpPr>
        <p:spPr>
          <a:xfrm>
            <a:off x="1997121" y="1782318"/>
            <a:ext cx="7796540" cy="5234940"/>
          </a:xfrm>
        </p:spPr>
        <p:txBody>
          <a:bodyPr>
            <a:normAutofit/>
          </a:bodyPr>
          <a:lstStyle/>
          <a:p>
            <a:r>
              <a:rPr lang="en-US" sz="2100" dirty="0"/>
              <a:t>Obtaining College and High School credit concurrently</a:t>
            </a:r>
          </a:p>
          <a:p>
            <a:r>
              <a:rPr lang="en-US" sz="2100" dirty="0"/>
              <a:t>Classes offered </a:t>
            </a:r>
            <a:r>
              <a:rPr lang="en-US" sz="2100" u="sng" dirty="0"/>
              <a:t>ON </a:t>
            </a:r>
            <a:r>
              <a:rPr lang="en-US" sz="2100" dirty="0"/>
              <a:t>the FMHS campus:</a:t>
            </a:r>
          </a:p>
          <a:p>
            <a:pPr lvl="1"/>
            <a:r>
              <a:rPr lang="en-US" sz="2100" dirty="0"/>
              <a:t>English 1301 and 1302  (English 3 OR 4)</a:t>
            </a:r>
          </a:p>
          <a:p>
            <a:pPr lvl="1"/>
            <a:r>
              <a:rPr lang="en-US" sz="2100" dirty="0"/>
              <a:t>History 1301 and 1302  (US History)</a:t>
            </a:r>
          </a:p>
          <a:p>
            <a:pPr lvl="1"/>
            <a:r>
              <a:rPr lang="en-US" sz="2100" dirty="0"/>
              <a:t>College Algebra 1314</a:t>
            </a:r>
          </a:p>
          <a:p>
            <a:pPr lvl="1"/>
            <a:r>
              <a:rPr lang="en-US" sz="2100" dirty="0"/>
              <a:t>Federal Government 2305</a:t>
            </a:r>
          </a:p>
          <a:p>
            <a:pPr lvl="1"/>
            <a:r>
              <a:rPr lang="en-US" sz="2100" dirty="0"/>
              <a:t>Principles of Macroeconomics 2301</a:t>
            </a:r>
          </a:p>
          <a:p>
            <a:pPr lvl="1"/>
            <a:r>
              <a:rPr lang="en-US" sz="2100" dirty="0">
                <a:solidFill>
                  <a:srgbClr val="FF0000"/>
                </a:solidFill>
              </a:rPr>
              <a:t>You are a college student!!!! </a:t>
            </a:r>
          </a:p>
          <a:p>
            <a:endParaRPr lang="en-US" dirty="0"/>
          </a:p>
        </p:txBody>
      </p:sp>
    </p:spTree>
    <p:extLst>
      <p:ext uri="{BB962C8B-B14F-4D97-AF65-F5344CB8AC3E}">
        <p14:creationId xmlns:p14="http://schemas.microsoft.com/office/powerpoint/2010/main" val="240016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C97B4-99C4-304D-AE44-4876AF556457}"/>
              </a:ext>
            </a:extLst>
          </p:cNvPr>
          <p:cNvSpPr>
            <a:spLocks noGrp="1"/>
          </p:cNvSpPr>
          <p:nvPr>
            <p:ph type="title"/>
          </p:nvPr>
        </p:nvSpPr>
        <p:spPr>
          <a:xfrm>
            <a:off x="1780031" y="231649"/>
            <a:ext cx="8125397" cy="1176528"/>
          </a:xfrm>
        </p:spPr>
        <p:txBody>
          <a:bodyPr>
            <a:normAutofit fontScale="90000"/>
          </a:bodyPr>
          <a:lstStyle/>
          <a:p>
            <a:pPr algn="ctr"/>
            <a:r>
              <a:rPr lang="en-US" sz="4000" dirty="0">
                <a:solidFill>
                  <a:srgbClr val="002060"/>
                </a:solidFill>
              </a:rPr>
              <a:t>How to Sign up for Dual Credit Classes</a:t>
            </a:r>
          </a:p>
        </p:txBody>
      </p:sp>
      <p:sp>
        <p:nvSpPr>
          <p:cNvPr id="3" name="Content Placeholder 2">
            <a:extLst>
              <a:ext uri="{FF2B5EF4-FFF2-40B4-BE49-F238E27FC236}">
                <a16:creationId xmlns:a16="http://schemas.microsoft.com/office/drawing/2014/main" id="{05C0097D-3FDE-8545-8C4B-BCB4F5EB1518}"/>
              </a:ext>
            </a:extLst>
          </p:cNvPr>
          <p:cNvSpPr>
            <a:spLocks noGrp="1"/>
          </p:cNvSpPr>
          <p:nvPr>
            <p:ph idx="1"/>
          </p:nvPr>
        </p:nvSpPr>
        <p:spPr>
          <a:xfrm>
            <a:off x="1391127" y="1805651"/>
            <a:ext cx="9658350" cy="5265709"/>
          </a:xfrm>
        </p:spPr>
        <p:txBody>
          <a:bodyPr>
            <a:normAutofit/>
          </a:bodyPr>
          <a:lstStyle/>
          <a:p>
            <a:r>
              <a:rPr lang="en-US" sz="2800" dirty="0"/>
              <a:t>Step 1: Sign up for class(es) at FMHS (in Skyward)</a:t>
            </a:r>
          </a:p>
          <a:p>
            <a:pPr marL="0" indent="0">
              <a:buNone/>
            </a:pPr>
            <a:endParaRPr lang="en-US" sz="2800" dirty="0"/>
          </a:p>
          <a:p>
            <a:r>
              <a:rPr lang="en-US" sz="2800" dirty="0"/>
              <a:t>Step 2: Fill out Google Doc- Make sure you select in-person or online IF not taking an embedded course.</a:t>
            </a:r>
          </a:p>
          <a:p>
            <a:pPr marL="0" indent="0">
              <a:buNone/>
            </a:pPr>
            <a:endParaRPr lang="en-US" sz="2800" dirty="0"/>
          </a:p>
          <a:p>
            <a:r>
              <a:rPr lang="en-US" sz="2800" dirty="0"/>
              <a:t>Step 3: Complete </a:t>
            </a:r>
            <a:r>
              <a:rPr lang="en-US" sz="2800" dirty="0" err="1"/>
              <a:t>GoApplyTexas.org</a:t>
            </a:r>
            <a:r>
              <a:rPr lang="en-US" sz="2800" dirty="0"/>
              <a:t> application </a:t>
            </a:r>
            <a:r>
              <a:rPr lang="en-US" sz="2800" u="sng" dirty="0"/>
              <a:t>UNLESS</a:t>
            </a:r>
            <a:r>
              <a:rPr lang="en-US" sz="2800" dirty="0"/>
              <a:t> you took a dual credit class in the 2022/23 school year.  Deadline to complete application is </a:t>
            </a:r>
            <a:r>
              <a:rPr lang="en-US" sz="2800" u="sng" dirty="0"/>
              <a:t>March 3</a:t>
            </a:r>
            <a:r>
              <a:rPr lang="en-US" sz="2800" u="sng" baseline="30000" dirty="0"/>
              <a:t>rd</a:t>
            </a:r>
            <a:r>
              <a:rPr lang="en-US" sz="2800" u="sng" dirty="0"/>
              <a:t> </a:t>
            </a:r>
            <a:r>
              <a:rPr lang="en-US" sz="2800" dirty="0"/>
              <a:t>. Refer to the </a:t>
            </a:r>
            <a:r>
              <a:rPr lang="en-US" sz="2800" dirty="0" err="1"/>
              <a:t>ApplyTexas</a:t>
            </a:r>
            <a:r>
              <a:rPr lang="en-US" sz="2800" dirty="0"/>
              <a:t> Tutorial before completing application!</a:t>
            </a:r>
          </a:p>
        </p:txBody>
      </p:sp>
    </p:spTree>
    <p:extLst>
      <p:ext uri="{BB962C8B-B14F-4D97-AF65-F5344CB8AC3E}">
        <p14:creationId xmlns:p14="http://schemas.microsoft.com/office/powerpoint/2010/main" val="281353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ACE75D-7BD2-D641-8FBA-0870D7454943}"/>
              </a:ext>
            </a:extLst>
          </p:cNvPr>
          <p:cNvSpPr>
            <a:spLocks noGrp="1"/>
          </p:cNvSpPr>
          <p:nvPr>
            <p:ph idx="1"/>
          </p:nvPr>
        </p:nvSpPr>
        <p:spPr>
          <a:xfrm>
            <a:off x="1938528" y="1950720"/>
            <a:ext cx="8217409" cy="5443728"/>
          </a:xfrm>
        </p:spPr>
        <p:txBody>
          <a:bodyPr>
            <a:normAutofit/>
          </a:bodyPr>
          <a:lstStyle/>
          <a:p>
            <a:r>
              <a:rPr lang="en-US" sz="2800" dirty="0"/>
              <a:t>Step 4: Check test scores to see if you are exempt from taking the TSI.</a:t>
            </a:r>
          </a:p>
          <a:p>
            <a:pPr marL="0" indent="0">
              <a:buNone/>
            </a:pPr>
            <a:endParaRPr lang="en-US" sz="2800" dirty="0"/>
          </a:p>
          <a:p>
            <a:r>
              <a:rPr lang="en-US" sz="2800" dirty="0"/>
              <a:t>Step 5: If you don’t meet a TSI exemption, sign up to take the TSI at FMHS.  The TSI will be administered on February 28th. Look at the FMHS testing page for details and how to register. The </a:t>
            </a:r>
            <a:r>
              <a:rPr lang="en-US" sz="2800" dirty="0">
                <a:solidFill>
                  <a:srgbClr val="FF0000"/>
                </a:solidFill>
              </a:rPr>
              <a:t>deadline</a:t>
            </a:r>
            <a:r>
              <a:rPr lang="en-US" sz="2800" dirty="0"/>
              <a:t> to register is </a:t>
            </a:r>
            <a:r>
              <a:rPr lang="en-US" sz="2800" dirty="0">
                <a:solidFill>
                  <a:srgbClr val="FF0000"/>
                </a:solidFill>
              </a:rPr>
              <a:t>February 23, 2023 </a:t>
            </a:r>
            <a:r>
              <a:rPr lang="en-US" sz="2800" dirty="0"/>
              <a:t>and the pre-assessment MUST be completed by </a:t>
            </a:r>
            <a:r>
              <a:rPr lang="en-US" sz="2800" dirty="0">
                <a:solidFill>
                  <a:srgbClr val="FF0000"/>
                </a:solidFill>
              </a:rPr>
              <a:t>February 25, 2023</a:t>
            </a:r>
            <a:r>
              <a:rPr lang="en-US" sz="2800" dirty="0"/>
              <a:t>.</a:t>
            </a:r>
          </a:p>
          <a:p>
            <a:endParaRPr lang="en-US" dirty="0"/>
          </a:p>
        </p:txBody>
      </p:sp>
      <p:sp>
        <p:nvSpPr>
          <p:cNvPr id="4" name="TextBox 3">
            <a:extLst>
              <a:ext uri="{FF2B5EF4-FFF2-40B4-BE49-F238E27FC236}">
                <a16:creationId xmlns:a16="http://schemas.microsoft.com/office/drawing/2014/main" id="{F1B60DFC-D45B-6143-9730-B5F4E28D2805}"/>
              </a:ext>
            </a:extLst>
          </p:cNvPr>
          <p:cNvSpPr txBox="1"/>
          <p:nvPr/>
        </p:nvSpPr>
        <p:spPr>
          <a:xfrm>
            <a:off x="3608832" y="505968"/>
            <a:ext cx="6955536" cy="646331"/>
          </a:xfrm>
          <a:prstGeom prst="rect">
            <a:avLst/>
          </a:prstGeom>
          <a:noFill/>
        </p:spPr>
        <p:txBody>
          <a:bodyPr wrap="square" rtlCol="0">
            <a:spAutoFit/>
          </a:bodyPr>
          <a:lstStyle/>
          <a:p>
            <a:r>
              <a:rPr lang="en-US" sz="3600" b="1" dirty="0">
                <a:solidFill>
                  <a:srgbClr val="002060"/>
                </a:solidFill>
              </a:rPr>
              <a:t>Registration (Cont.)</a:t>
            </a:r>
          </a:p>
        </p:txBody>
      </p:sp>
    </p:spTree>
    <p:extLst>
      <p:ext uri="{BB962C8B-B14F-4D97-AF65-F5344CB8AC3E}">
        <p14:creationId xmlns:p14="http://schemas.microsoft.com/office/powerpoint/2010/main" val="1170885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8F4FB-29CD-5740-A7D7-E8A70FAF5820}"/>
              </a:ext>
            </a:extLst>
          </p:cNvPr>
          <p:cNvSpPr>
            <a:spLocks noGrp="1"/>
          </p:cNvSpPr>
          <p:nvPr>
            <p:ph type="title"/>
          </p:nvPr>
        </p:nvSpPr>
        <p:spPr>
          <a:xfrm>
            <a:off x="2346960" y="0"/>
            <a:ext cx="7918380" cy="4401312"/>
          </a:xfrm>
        </p:spPr>
        <p:txBody>
          <a:bodyPr>
            <a:normAutofit/>
          </a:bodyPr>
          <a:lstStyle/>
          <a:p>
            <a:pPr algn="ctr"/>
            <a:br>
              <a:rPr lang="en-US" sz="3600" dirty="0"/>
            </a:br>
            <a:br>
              <a:rPr lang="en-US" sz="3600" dirty="0"/>
            </a:br>
            <a:br>
              <a:rPr lang="en-US" sz="3600" dirty="0"/>
            </a:br>
            <a:endParaRPr lang="en-US" dirty="0"/>
          </a:p>
        </p:txBody>
      </p:sp>
      <p:sp>
        <p:nvSpPr>
          <p:cNvPr id="23" name="Content Placeholder 22">
            <a:extLst>
              <a:ext uri="{FF2B5EF4-FFF2-40B4-BE49-F238E27FC236}">
                <a16:creationId xmlns:a16="http://schemas.microsoft.com/office/drawing/2014/main" id="{2FA248B6-559E-C347-A817-C466DF30D00B}"/>
              </a:ext>
            </a:extLst>
          </p:cNvPr>
          <p:cNvSpPr>
            <a:spLocks noGrp="1"/>
          </p:cNvSpPr>
          <p:nvPr>
            <p:ph idx="1"/>
          </p:nvPr>
        </p:nvSpPr>
        <p:spPr/>
        <p:txBody>
          <a:bodyPr>
            <a:normAutofit/>
          </a:bodyPr>
          <a:lstStyle/>
          <a:p>
            <a:r>
              <a:rPr lang="en-US" sz="2800" dirty="0"/>
              <a:t>Step 6: Fill out the registration form.  It must be filled out completely </a:t>
            </a:r>
            <a:r>
              <a:rPr lang="en-US" sz="2800" u="sng" dirty="0"/>
              <a:t>BEFORE</a:t>
            </a:r>
            <a:r>
              <a:rPr lang="en-US" sz="2800" dirty="0"/>
              <a:t> it can be turned in to your counselor.  NCTC will send an email with your user name and password.  This MUST be on your registration form before you turn it in.</a:t>
            </a:r>
            <a:br>
              <a:rPr lang="en-US" sz="2800" dirty="0"/>
            </a:br>
            <a:endParaRPr lang="en-US" sz="2800" dirty="0"/>
          </a:p>
        </p:txBody>
      </p:sp>
      <p:sp>
        <p:nvSpPr>
          <p:cNvPr id="24" name="TextBox 23">
            <a:extLst>
              <a:ext uri="{FF2B5EF4-FFF2-40B4-BE49-F238E27FC236}">
                <a16:creationId xmlns:a16="http://schemas.microsoft.com/office/drawing/2014/main" id="{AF2C3B76-3C3E-224E-A184-2AE4253FA7BD}"/>
              </a:ext>
            </a:extLst>
          </p:cNvPr>
          <p:cNvSpPr txBox="1"/>
          <p:nvPr/>
        </p:nvSpPr>
        <p:spPr>
          <a:xfrm>
            <a:off x="3666662" y="676036"/>
            <a:ext cx="5815584" cy="646331"/>
          </a:xfrm>
          <a:prstGeom prst="rect">
            <a:avLst/>
          </a:prstGeom>
          <a:noFill/>
        </p:spPr>
        <p:txBody>
          <a:bodyPr wrap="square" rtlCol="0">
            <a:spAutoFit/>
          </a:bodyPr>
          <a:lstStyle/>
          <a:p>
            <a:r>
              <a:rPr lang="en-US" sz="3600" b="1" dirty="0">
                <a:solidFill>
                  <a:srgbClr val="002060"/>
                </a:solidFill>
              </a:rPr>
              <a:t>Registration (Cont.)</a:t>
            </a:r>
          </a:p>
        </p:txBody>
      </p:sp>
    </p:spTree>
    <p:extLst>
      <p:ext uri="{BB962C8B-B14F-4D97-AF65-F5344CB8AC3E}">
        <p14:creationId xmlns:p14="http://schemas.microsoft.com/office/powerpoint/2010/main" val="243992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2592-E390-5743-BA07-07DBC408E1C1}"/>
              </a:ext>
            </a:extLst>
          </p:cNvPr>
          <p:cNvSpPr>
            <a:spLocks noGrp="1"/>
          </p:cNvSpPr>
          <p:nvPr>
            <p:ph type="title"/>
          </p:nvPr>
        </p:nvSpPr>
        <p:spPr>
          <a:xfrm>
            <a:off x="810000" y="0"/>
            <a:ext cx="10571998" cy="1828800"/>
          </a:xfrm>
        </p:spPr>
        <p:txBody>
          <a:bodyPr/>
          <a:lstStyle/>
          <a:p>
            <a:r>
              <a:rPr lang="en-US" dirty="0">
                <a:solidFill>
                  <a:srgbClr val="002060"/>
                </a:solidFill>
              </a:rPr>
              <a:t>The registration form can be found on the FMHS website under the counseling page. </a:t>
            </a:r>
            <a:r>
              <a:rPr lang="en-US" dirty="0">
                <a:solidFill>
                  <a:srgbClr val="002060"/>
                </a:solidFill>
                <a:hlinkClick r:id="rId2">
                  <a:extLst>
                    <a:ext uri="{A12FA001-AC4F-418D-AE19-62706E023703}">
                      <ahyp:hlinkClr xmlns:ahyp="http://schemas.microsoft.com/office/drawing/2018/hyperlinkcolor" val="tx"/>
                    </a:ext>
                  </a:extLst>
                </a:hlinkClick>
              </a:rPr>
              <a:t>https://www.lisd.net/Page/6898</a:t>
            </a:r>
            <a:endParaRPr lang="en-US" dirty="0">
              <a:solidFill>
                <a:srgbClr val="002060"/>
              </a:solidFill>
            </a:endParaRPr>
          </a:p>
        </p:txBody>
      </p:sp>
      <p:pic>
        <p:nvPicPr>
          <p:cNvPr id="7" name="Content Placeholder 6">
            <a:extLst>
              <a:ext uri="{FF2B5EF4-FFF2-40B4-BE49-F238E27FC236}">
                <a16:creationId xmlns:a16="http://schemas.microsoft.com/office/drawing/2014/main" id="{355959A5-31B4-0342-9256-D4F1C25E0B29}"/>
              </a:ext>
            </a:extLst>
          </p:cNvPr>
          <p:cNvPicPr>
            <a:picLocks noGrp="1" noChangeAspect="1"/>
          </p:cNvPicPr>
          <p:nvPr>
            <p:ph idx="1"/>
          </p:nvPr>
        </p:nvPicPr>
        <p:blipFill>
          <a:blip r:embed="rId3"/>
          <a:stretch>
            <a:fillRect/>
          </a:stretch>
        </p:blipFill>
        <p:spPr>
          <a:xfrm>
            <a:off x="3414532" y="1956122"/>
            <a:ext cx="4086658" cy="4901878"/>
          </a:xfrm>
        </p:spPr>
      </p:pic>
      <p:sp>
        <p:nvSpPr>
          <p:cNvPr id="8" name="TextBox 7">
            <a:extLst>
              <a:ext uri="{FF2B5EF4-FFF2-40B4-BE49-F238E27FC236}">
                <a16:creationId xmlns:a16="http://schemas.microsoft.com/office/drawing/2014/main" id="{10BD7374-D0F1-ED4D-8A4B-1F736B6AA8F3}"/>
              </a:ext>
            </a:extLst>
          </p:cNvPr>
          <p:cNvSpPr txBox="1"/>
          <p:nvPr/>
        </p:nvSpPr>
        <p:spPr>
          <a:xfrm>
            <a:off x="949124" y="2375736"/>
            <a:ext cx="1585732" cy="2031325"/>
          </a:xfrm>
          <a:prstGeom prst="rect">
            <a:avLst/>
          </a:prstGeom>
          <a:noFill/>
        </p:spPr>
        <p:txBody>
          <a:bodyPr wrap="square" rtlCol="0">
            <a:spAutoFit/>
          </a:bodyPr>
          <a:lstStyle/>
          <a:p>
            <a:r>
              <a:rPr lang="en-US" dirty="0">
                <a:solidFill>
                  <a:srgbClr val="FF0000"/>
                </a:solidFill>
              </a:rPr>
              <a:t>NCTC Student ID # is a 7 digit number beginning with 169 or 170.</a:t>
            </a:r>
          </a:p>
        </p:txBody>
      </p:sp>
      <p:sp>
        <p:nvSpPr>
          <p:cNvPr id="9" name="Right Arrow 8">
            <a:extLst>
              <a:ext uri="{FF2B5EF4-FFF2-40B4-BE49-F238E27FC236}">
                <a16:creationId xmlns:a16="http://schemas.microsoft.com/office/drawing/2014/main" id="{4B0B3800-5559-8D43-8030-3947F76E845A}"/>
              </a:ext>
            </a:extLst>
          </p:cNvPr>
          <p:cNvSpPr/>
          <p:nvPr/>
        </p:nvSpPr>
        <p:spPr>
          <a:xfrm>
            <a:off x="2534856" y="26158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DD072C1C-283A-184B-BEED-FE2ED24AA5A0}"/>
              </a:ext>
            </a:extLst>
          </p:cNvPr>
          <p:cNvSpPr/>
          <p:nvPr/>
        </p:nvSpPr>
        <p:spPr>
          <a:xfrm>
            <a:off x="5215545" y="374730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65A2A6-0BBD-904A-8732-49B207D92498}"/>
              </a:ext>
            </a:extLst>
          </p:cNvPr>
          <p:cNvSpPr txBox="1"/>
          <p:nvPr/>
        </p:nvSpPr>
        <p:spPr>
          <a:xfrm>
            <a:off x="7616142" y="3987048"/>
            <a:ext cx="1979271" cy="1477328"/>
          </a:xfrm>
          <a:prstGeom prst="rect">
            <a:avLst/>
          </a:prstGeom>
          <a:noFill/>
        </p:spPr>
        <p:txBody>
          <a:bodyPr wrap="square" rtlCol="0">
            <a:spAutoFit/>
          </a:bodyPr>
          <a:lstStyle/>
          <a:p>
            <a:r>
              <a:rPr lang="en-US" dirty="0">
                <a:solidFill>
                  <a:srgbClr val="FF0000"/>
                </a:solidFill>
              </a:rPr>
              <a:t>Section # </a:t>
            </a:r>
            <a:r>
              <a:rPr lang="en-US" u="sng" dirty="0">
                <a:solidFill>
                  <a:srgbClr val="FF0000"/>
                </a:solidFill>
              </a:rPr>
              <a:t>MUST</a:t>
            </a:r>
            <a:r>
              <a:rPr lang="en-US" dirty="0">
                <a:solidFill>
                  <a:srgbClr val="FF0000"/>
                </a:solidFill>
              </a:rPr>
              <a:t> be included if taking summer classes or on-line classes.</a:t>
            </a:r>
          </a:p>
        </p:txBody>
      </p:sp>
    </p:spTree>
    <p:extLst>
      <p:ext uri="{BB962C8B-B14F-4D97-AF65-F5344CB8AC3E}">
        <p14:creationId xmlns:p14="http://schemas.microsoft.com/office/powerpoint/2010/main" val="135593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645FE-EFE5-174D-A9BB-9AA9F95750CC}"/>
              </a:ext>
            </a:extLst>
          </p:cNvPr>
          <p:cNvSpPr>
            <a:spLocks noGrp="1"/>
          </p:cNvSpPr>
          <p:nvPr>
            <p:ph type="title"/>
          </p:nvPr>
        </p:nvSpPr>
        <p:spPr>
          <a:xfrm>
            <a:off x="2258240" y="60960"/>
            <a:ext cx="7958331" cy="1402080"/>
          </a:xfrm>
        </p:spPr>
        <p:txBody>
          <a:bodyPr/>
          <a:lstStyle/>
          <a:p>
            <a:pPr algn="ctr"/>
            <a:r>
              <a:rPr lang="en-US" dirty="0">
                <a:solidFill>
                  <a:srgbClr val="002060"/>
                </a:solidFill>
              </a:rPr>
              <a:t>Completing the </a:t>
            </a:r>
            <a:r>
              <a:rPr lang="en-US" dirty="0" err="1">
                <a:solidFill>
                  <a:srgbClr val="002060"/>
                </a:solidFill>
              </a:rPr>
              <a:t>ApplyTexas</a:t>
            </a:r>
            <a:r>
              <a:rPr lang="en-US" dirty="0">
                <a:solidFill>
                  <a:srgbClr val="002060"/>
                </a:solidFill>
              </a:rPr>
              <a:t> Application</a:t>
            </a:r>
          </a:p>
        </p:txBody>
      </p:sp>
      <p:sp>
        <p:nvSpPr>
          <p:cNvPr id="3" name="Content Placeholder 2">
            <a:extLst>
              <a:ext uri="{FF2B5EF4-FFF2-40B4-BE49-F238E27FC236}">
                <a16:creationId xmlns:a16="http://schemas.microsoft.com/office/drawing/2014/main" id="{F7EF5EDC-0259-3F44-ABD0-01C66046119E}"/>
              </a:ext>
            </a:extLst>
          </p:cNvPr>
          <p:cNvSpPr>
            <a:spLocks noGrp="1"/>
          </p:cNvSpPr>
          <p:nvPr>
            <p:ph idx="1"/>
          </p:nvPr>
        </p:nvSpPr>
        <p:spPr>
          <a:xfrm>
            <a:off x="1237488" y="1914144"/>
            <a:ext cx="9472859" cy="4586904"/>
          </a:xfrm>
        </p:spPr>
        <p:txBody>
          <a:bodyPr>
            <a:normAutofit/>
          </a:bodyPr>
          <a:lstStyle/>
          <a:p>
            <a:r>
              <a:rPr lang="en-US" sz="2800" dirty="0"/>
              <a:t> The first few pages are part of your profile, this is </a:t>
            </a:r>
            <a:r>
              <a:rPr lang="en-US" sz="2800" u="sng" dirty="0"/>
              <a:t>NOT</a:t>
            </a:r>
            <a:r>
              <a:rPr lang="en-US" sz="2800" dirty="0"/>
              <a:t> the application. Both need to be completed.</a:t>
            </a:r>
          </a:p>
          <a:p>
            <a:r>
              <a:rPr lang="en-US" sz="2800" dirty="0"/>
              <a:t> Students need to use an email that they check regularly.  It is recommended to use personal email.</a:t>
            </a:r>
          </a:p>
          <a:p>
            <a:r>
              <a:rPr lang="en-US" sz="2800" dirty="0"/>
              <a:t> Once the profile has been completed, and the email has been verified, the student is ready to complete the application.</a:t>
            </a:r>
          </a:p>
          <a:p>
            <a:r>
              <a:rPr lang="en-US" sz="2800" dirty="0"/>
              <a:t> Students need to save password in phone!!!!</a:t>
            </a:r>
          </a:p>
        </p:txBody>
      </p:sp>
    </p:spTree>
    <p:extLst>
      <p:ext uri="{BB962C8B-B14F-4D97-AF65-F5344CB8AC3E}">
        <p14:creationId xmlns:p14="http://schemas.microsoft.com/office/powerpoint/2010/main" val="212414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D1CFB-B166-DE4D-871F-79E4C3566069}"/>
              </a:ext>
            </a:extLst>
          </p:cNvPr>
          <p:cNvSpPr>
            <a:spLocks noGrp="1"/>
          </p:cNvSpPr>
          <p:nvPr>
            <p:ph type="title"/>
          </p:nvPr>
        </p:nvSpPr>
        <p:spPr/>
        <p:txBody>
          <a:bodyPr/>
          <a:lstStyle/>
          <a:p>
            <a:r>
              <a:rPr lang="en-US" dirty="0" err="1"/>
              <a:t>goapplytexas.org</a:t>
            </a:r>
            <a:r>
              <a:rPr lang="en-US" dirty="0"/>
              <a:t> </a:t>
            </a:r>
          </a:p>
        </p:txBody>
      </p:sp>
      <p:pic>
        <p:nvPicPr>
          <p:cNvPr id="7" name="Content Placeholder 6">
            <a:extLst>
              <a:ext uri="{FF2B5EF4-FFF2-40B4-BE49-F238E27FC236}">
                <a16:creationId xmlns:a16="http://schemas.microsoft.com/office/drawing/2014/main" id="{A1E333E1-DDA6-0241-A686-F562235A4344}"/>
              </a:ext>
            </a:extLst>
          </p:cNvPr>
          <p:cNvPicPr>
            <a:picLocks noGrp="1" noChangeAspect="1"/>
          </p:cNvPicPr>
          <p:nvPr>
            <p:ph idx="1"/>
          </p:nvPr>
        </p:nvPicPr>
        <p:blipFill>
          <a:blip r:embed="rId2"/>
          <a:stretch>
            <a:fillRect/>
          </a:stretch>
        </p:blipFill>
        <p:spPr>
          <a:xfrm>
            <a:off x="818712" y="1990846"/>
            <a:ext cx="10061491" cy="4722471"/>
          </a:xfrm>
        </p:spPr>
      </p:pic>
      <p:sp>
        <p:nvSpPr>
          <p:cNvPr id="5" name="Right Arrow 4">
            <a:extLst>
              <a:ext uri="{FF2B5EF4-FFF2-40B4-BE49-F238E27FC236}">
                <a16:creationId xmlns:a16="http://schemas.microsoft.com/office/drawing/2014/main" id="{87B326FE-A89F-AB4D-A9FA-3FE43230EEE2}"/>
              </a:ext>
            </a:extLst>
          </p:cNvPr>
          <p:cNvSpPr/>
          <p:nvPr/>
        </p:nvSpPr>
        <p:spPr>
          <a:xfrm>
            <a:off x="818712" y="4845052"/>
            <a:ext cx="978408" cy="823882"/>
          </a:xfrm>
          <a:prstGeom prst="rightArrow">
            <a:avLst/>
          </a:prstGeom>
          <a:solidFill>
            <a:srgbClr val="67FA4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609128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{A97CA76F-6595-5A40-9119-C5B3CB20F4E5}tf10001121</Template>
  <TotalTime>3429</TotalTime>
  <Words>750</Words>
  <Application>Microsoft Macintosh PowerPoint</Application>
  <PresentationFormat>Widescreen</PresentationFormat>
  <Paragraphs>63</Paragraphs>
  <Slides>16</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Century Gothic</vt:lpstr>
      <vt:lpstr>Wingdings 2</vt:lpstr>
      <vt:lpstr>Quotable</vt:lpstr>
      <vt:lpstr>Document</vt:lpstr>
      <vt:lpstr>Dual Credit Informational Meeting</vt:lpstr>
      <vt:lpstr>Why can’t I talk to my child’s instructor????</vt:lpstr>
      <vt:lpstr>What is Dual Credit?? </vt:lpstr>
      <vt:lpstr>How to Sign up for Dual Credit Classes</vt:lpstr>
      <vt:lpstr>PowerPoint Presentation</vt:lpstr>
      <vt:lpstr>   </vt:lpstr>
      <vt:lpstr>The registration form can be found on the FMHS website under the counseling page. https://www.lisd.net/Page/6898</vt:lpstr>
      <vt:lpstr>Completing the ApplyTexas Application</vt:lpstr>
      <vt:lpstr>goapplytexas.org </vt:lpstr>
      <vt:lpstr> Important Facts</vt:lpstr>
      <vt:lpstr>Important Facts (cont)</vt:lpstr>
      <vt:lpstr>Important Facts (cont.)</vt:lpstr>
      <vt:lpstr>Important Facts (cont.)</vt:lpstr>
      <vt:lpstr>TSI Exemptions</vt:lpstr>
      <vt:lpstr>TSI Exemptions- Math</vt:lpstr>
      <vt:lpstr>General Chemistry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Credit Informational Meeting</dc:title>
  <dc:creator>Microsoft Office User</dc:creator>
  <cp:lastModifiedBy>Berry, Amy</cp:lastModifiedBy>
  <cp:revision>42</cp:revision>
  <dcterms:created xsi:type="dcterms:W3CDTF">2019-02-13T19:41:10Z</dcterms:created>
  <dcterms:modified xsi:type="dcterms:W3CDTF">2023-01-25T14:43:02Z</dcterms:modified>
</cp:coreProperties>
</file>