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72"/>
    <a:srgbClr val="D4E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346" y="-4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684693" y="1715899"/>
            <a:ext cx="4092610" cy="7324243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90" y="782321"/>
            <a:ext cx="5231506" cy="4582161"/>
          </a:xfrm>
        </p:spPr>
        <p:txBody>
          <a:bodyPr anchor="b">
            <a:normAutofit/>
          </a:bodyPr>
          <a:lstStyle>
            <a:lvl1pPr algn="l">
              <a:defRPr sz="374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390" y="5637673"/>
            <a:ext cx="4211113" cy="2806417"/>
          </a:xfrm>
        </p:spPr>
        <p:txBody>
          <a:bodyPr anchor="t">
            <a:normAutofit/>
          </a:bodyPr>
          <a:lstStyle>
            <a:lvl1pPr marL="0" indent="0" algn="l">
              <a:buNone/>
              <a:defRPr sz="170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53390" y="782320"/>
            <a:ext cx="6865620" cy="458216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47702" y="5637672"/>
            <a:ext cx="6189132" cy="67056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360"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782320"/>
            <a:ext cx="6865620" cy="4246880"/>
          </a:xfrm>
        </p:spPr>
        <p:txBody>
          <a:bodyPr anchor="ctr">
            <a:normAutofit/>
          </a:bodyPr>
          <a:lstStyle>
            <a:lvl1pPr algn="l">
              <a:defRPr sz="238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6035040"/>
            <a:ext cx="5426019" cy="2794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55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82320"/>
            <a:ext cx="5830819" cy="4246880"/>
          </a:xfrm>
        </p:spPr>
        <p:txBody>
          <a:bodyPr anchor="ctr">
            <a:normAutofit/>
          </a:bodyPr>
          <a:lstStyle>
            <a:lvl1pPr algn="l">
              <a:defRPr sz="238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06780" y="5029200"/>
            <a:ext cx="5442097" cy="707813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6308236"/>
            <a:ext cx="5425007" cy="2520804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4311" y="1042249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41771" y="4060615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0417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5029200"/>
            <a:ext cx="5425007" cy="2489520"/>
          </a:xfrm>
        </p:spPr>
        <p:txBody>
          <a:bodyPr anchor="b">
            <a:normAutofit/>
          </a:bodyPr>
          <a:lstStyle>
            <a:lvl1pPr algn="l">
              <a:defRPr sz="238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7528371"/>
            <a:ext cx="5426019" cy="1300668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73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82320"/>
            <a:ext cx="5830818" cy="4246880"/>
          </a:xfrm>
        </p:spPr>
        <p:txBody>
          <a:bodyPr anchor="ctr">
            <a:normAutofit/>
          </a:bodyPr>
          <a:lstStyle>
            <a:lvl1pPr algn="l">
              <a:defRPr sz="238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3390" y="5699760"/>
            <a:ext cx="5425007" cy="153980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7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7264400"/>
            <a:ext cx="5425006" cy="1564640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4311" y="1042249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41771" y="4060615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55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782320"/>
            <a:ext cx="6396809" cy="424688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38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3390" y="5761850"/>
            <a:ext cx="5425007" cy="12293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7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6991212"/>
            <a:ext cx="5425006" cy="1837829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20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>
            <a:normAutofit/>
          </a:bodyPr>
          <a:lstStyle>
            <a:lvl1pPr algn="l">
              <a:defRPr sz="23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390" y="782321"/>
            <a:ext cx="5571637" cy="5525916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76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1445" y="782320"/>
            <a:ext cx="1737565" cy="6482080"/>
          </a:xfrm>
        </p:spPr>
        <p:txBody>
          <a:bodyPr vert="eaVert">
            <a:normAutofit/>
          </a:bodyPr>
          <a:lstStyle>
            <a:lvl1pPr>
              <a:defRPr sz="23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390" y="782320"/>
            <a:ext cx="4972510" cy="804672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90" y="782320"/>
            <a:ext cx="5571637" cy="55259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2905759"/>
            <a:ext cx="5442098" cy="3402472"/>
          </a:xfrm>
        </p:spPr>
        <p:txBody>
          <a:bodyPr anchor="b">
            <a:normAutofit/>
          </a:bodyPr>
          <a:lstStyle>
            <a:lvl1pPr algn="l">
              <a:defRPr sz="272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6581423"/>
            <a:ext cx="5442097" cy="2247618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bg2">
                    <a:lumMod val="7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8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>
            <a:normAutofit/>
          </a:bodyPr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53390" y="782321"/>
            <a:ext cx="3357472" cy="5525912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963008" y="782320"/>
            <a:ext cx="3356002" cy="551349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0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>
            <a:normAutofit/>
          </a:bodyPr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01" y="782320"/>
            <a:ext cx="3159336" cy="894080"/>
          </a:xfrm>
        </p:spPr>
        <p:txBody>
          <a:bodyPr anchor="b">
            <a:noAutofit/>
          </a:bodyPr>
          <a:lstStyle>
            <a:lvl1pPr marL="0" indent="0">
              <a:buNone/>
              <a:defRPr sz="2040" b="0" cap="all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" y="1676401"/>
            <a:ext cx="3353647" cy="463183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26764" y="831216"/>
            <a:ext cx="3199443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 cap="all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3008" y="1676400"/>
            <a:ext cx="3363199" cy="46194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6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</p:spPr>
        <p:txBody>
          <a:bodyPr>
            <a:normAutofit/>
          </a:bodyPr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9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5867" y="782320"/>
            <a:ext cx="2720340" cy="2235200"/>
          </a:xfrm>
        </p:spPr>
        <p:txBody>
          <a:bodyPr anchor="b">
            <a:normAutofit/>
          </a:bodyPr>
          <a:lstStyle>
            <a:lvl1pPr algn="l">
              <a:defRPr sz="1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389" y="782320"/>
            <a:ext cx="3772942" cy="804672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5867" y="3241043"/>
            <a:ext cx="2720340" cy="3067192"/>
          </a:xfrm>
        </p:spPr>
        <p:txBody>
          <a:bodyPr anchor="t">
            <a:normAutofit/>
          </a:bodyPr>
          <a:lstStyle>
            <a:lvl1pPr marL="0" indent="0">
              <a:buNone/>
              <a:defRPr sz="136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2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430" y="2123440"/>
            <a:ext cx="3028769" cy="1676400"/>
          </a:xfrm>
        </p:spPr>
        <p:txBody>
          <a:bodyPr anchor="b">
            <a:normAutofit/>
          </a:bodyPr>
          <a:lstStyle>
            <a:lvl1pPr algn="l">
              <a:defRPr sz="2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47700" y="1341120"/>
            <a:ext cx="2788828" cy="704088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21623" y="4023360"/>
            <a:ext cx="3029590" cy="3054773"/>
          </a:xfrm>
        </p:spPr>
        <p:txBody>
          <a:bodyPr anchor="t">
            <a:normAutofit/>
          </a:bodyPr>
          <a:lstStyle>
            <a:lvl1pPr marL="0" indent="0">
              <a:buNone/>
              <a:defRPr sz="153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3390" y="9052561"/>
            <a:ext cx="4939965" cy="53551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3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670074" y="5712179"/>
            <a:ext cx="2099888" cy="389918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3390" y="6593840"/>
            <a:ext cx="5571637" cy="2235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782321"/>
            <a:ext cx="5571637" cy="552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5708" y="9052565"/>
            <a:ext cx="1020394" cy="53551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8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390" y="9052561"/>
            <a:ext cx="4939965" cy="53551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08263" y="8181768"/>
            <a:ext cx="728371" cy="9825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38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057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388620" rtl="0" eaLnBrk="1" latinLnBrk="0" hangingPunct="1">
        <a:spcBef>
          <a:spcPct val="0"/>
        </a:spcBef>
        <a:buNone/>
        <a:defRPr sz="272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288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63150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3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02012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6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31159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70021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13741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52603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91465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30327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rgbClr val="073772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6013" y="8417881"/>
            <a:ext cx="17818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22" baseline="31746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050" spc="-22" baseline="31746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Money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left </a:t>
            </a:r>
            <a:r>
              <a:rPr sz="1000" spc="10" dirty="0">
                <a:solidFill>
                  <a:srgbClr val="FFFFFF"/>
                </a:solidFill>
                <a:latin typeface="Times New Roman"/>
                <a:cs typeface="Times New Roman"/>
              </a:rPr>
              <a:t>in an </a:t>
            </a:r>
            <a:r>
              <a:rPr sz="1000" spc="-55" dirty="0">
                <a:solidFill>
                  <a:srgbClr val="FFFFFF"/>
                </a:solidFill>
                <a:latin typeface="Times New Roman"/>
                <a:cs typeface="Times New Roman"/>
              </a:rPr>
              <a:t>FSA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1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forfeited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013" y="8580950"/>
            <a:ext cx="60960" cy="1013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55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5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4593" y="8552037"/>
            <a:ext cx="60007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Money </a:t>
            </a: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withdrawn </a:t>
            </a:r>
            <a:r>
              <a:rPr sz="1000" spc="-10" dirty="0">
                <a:solidFill>
                  <a:srgbClr val="FFFFFF"/>
                </a:solidFill>
                <a:latin typeface="Times New Roman"/>
                <a:cs typeface="Times New Roman"/>
              </a:rPr>
              <a:t>before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age 65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1000" spc="0" dirty="0">
                <a:solidFill>
                  <a:srgbClr val="FFFFFF"/>
                </a:solidFill>
                <a:latin typeface="Times New Roman"/>
                <a:cs typeface="Times New Roman"/>
              </a:rPr>
              <a:t>non-medical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expenses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taxed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income </a:t>
            </a:r>
            <a:r>
              <a:rPr sz="1000" spc="1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1000" spc="-10" dirty="0">
                <a:solidFill>
                  <a:srgbClr val="FFFFFF"/>
                </a:solidFill>
                <a:latin typeface="Times New Roman"/>
                <a:cs typeface="Times New Roman"/>
              </a:rPr>
              <a:t>subject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1000" spc="-45" dirty="0">
                <a:solidFill>
                  <a:srgbClr val="FFFFFF"/>
                </a:solidFill>
                <a:latin typeface="Times New Roman"/>
                <a:cs typeface="Times New Roman"/>
              </a:rPr>
              <a:t>20%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tax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penalty.</a:t>
            </a:r>
            <a:r>
              <a:rPr sz="1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Money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993" y="8697281"/>
            <a:ext cx="6558915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withdrawn at </a:t>
            </a:r>
            <a:r>
              <a:rPr sz="1000" spc="1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over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age 65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taxed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10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income.</a:t>
            </a: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ts val="1000"/>
              </a:lnSpc>
              <a:spcBef>
                <a:spcPts val="200"/>
              </a:spcBef>
            </a:pPr>
            <a:r>
              <a:rPr lang="en-US" sz="825" baseline="35353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825" baseline="353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FFFF"/>
                </a:solidFill>
                <a:latin typeface="Times New Roman"/>
                <a:cs typeface="Times New Roman"/>
              </a:rPr>
              <a:t>Annual </a:t>
            </a:r>
            <a:r>
              <a:rPr sz="10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Election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divided </a:t>
            </a:r>
            <a:r>
              <a:rPr sz="1000" spc="-3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1000" spc="10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paychecks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to determine per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paycheck </a:t>
            </a:r>
            <a:r>
              <a:rPr sz="1000" spc="0" dirty="0">
                <a:solidFill>
                  <a:srgbClr val="FFFFFF"/>
                </a:solidFill>
                <a:latin typeface="Times New Roman"/>
                <a:cs typeface="Times New Roman"/>
              </a:rPr>
              <a:t>deduction. </a:t>
            </a:r>
            <a:r>
              <a:rPr sz="1000" spc="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1000" spc="25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case </a:t>
            </a: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1000" spc="0" dirty="0">
                <a:solidFill>
                  <a:srgbClr val="FFFFFF"/>
                </a:solidFill>
                <a:latin typeface="Times New Roman"/>
                <a:cs typeface="Times New Roman"/>
              </a:rPr>
              <a:t>monthly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deduction 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HSA </a:t>
            </a: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account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exceed </a:t>
            </a:r>
            <a:r>
              <a:rPr sz="1000" spc="0" dirty="0">
                <a:solidFill>
                  <a:srgbClr val="FFFFFF"/>
                </a:solidFill>
                <a:latin typeface="Times New Roman"/>
                <a:cs typeface="Times New Roman"/>
              </a:rPr>
              <a:t>1/12th </a:t>
            </a:r>
            <a:r>
              <a:rPr sz="10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1000" spc="5" dirty="0">
                <a:solidFill>
                  <a:srgbClr val="FFFFFF"/>
                </a:solidFill>
                <a:latin typeface="Times New Roman"/>
                <a:cs typeface="Times New Roman"/>
              </a:rPr>
              <a:t>the annual </a:t>
            </a:r>
            <a:r>
              <a:rPr sz="1000" dirty="0">
                <a:solidFill>
                  <a:srgbClr val="FFFFFF"/>
                </a:solidFill>
                <a:latin typeface="Times New Roman"/>
                <a:cs typeface="Times New Roman"/>
              </a:rPr>
              <a:t>limit </a:t>
            </a:r>
            <a:r>
              <a:rPr sz="1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1000" spc="1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1000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Times New Roman"/>
                <a:cs typeface="Times New Roman"/>
              </a:rPr>
              <a:t>coverage </a:t>
            </a:r>
            <a:r>
              <a:rPr sz="1000" spc="-15" dirty="0">
                <a:solidFill>
                  <a:srgbClr val="FFFFFF"/>
                </a:solidFill>
                <a:latin typeface="Times New Roman"/>
                <a:cs typeface="Times New Roman"/>
              </a:rPr>
              <a:t>tier.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6723" y="856617"/>
            <a:ext cx="158623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5955" marR="5080" indent="-64389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Health Savings </a:t>
            </a: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Account  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HSA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1876" y="856617"/>
            <a:ext cx="177673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7080" marR="5080" indent="-755015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solidFill>
                  <a:srgbClr val="FFFFFF"/>
                </a:solidFill>
                <a:latin typeface="Calibri"/>
                <a:cs typeface="Calibri"/>
              </a:rPr>
              <a:t>Flexible </a:t>
            </a:r>
            <a:r>
              <a:rPr sz="1300" spc="-5" dirty="0">
                <a:solidFill>
                  <a:srgbClr val="FFFFFF"/>
                </a:solidFill>
                <a:latin typeface="Calibri"/>
                <a:cs typeface="Calibri"/>
              </a:rPr>
              <a:t>Spending Account  </a:t>
            </a:r>
            <a:r>
              <a:rPr sz="1300" spc="-15" dirty="0">
                <a:solidFill>
                  <a:srgbClr val="FFFFFF"/>
                </a:solidFill>
                <a:latin typeface="Calibri"/>
                <a:cs typeface="Calibri"/>
              </a:rPr>
              <a:t>FSA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65993" y="386038"/>
            <a:ext cx="6891521" cy="382156"/>
          </a:xfrm>
          <a:prstGeom prst="rect">
            <a:avLst/>
          </a:prstGeom>
          <a:solidFill>
            <a:srgbClr val="07377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 panose="020B0604020202020204" pitchFamily="34" charset="0"/>
              </a:rPr>
              <a:t>Comparisons</a:t>
            </a:r>
            <a:r>
              <a:rPr sz="2400" spc="-5" dirty="0"/>
              <a:t> between </a:t>
            </a:r>
            <a:r>
              <a:rPr sz="2400" dirty="0"/>
              <a:t>an HSA and an</a:t>
            </a:r>
            <a:r>
              <a:rPr sz="2400" spc="-105" dirty="0"/>
              <a:t> </a:t>
            </a:r>
            <a:r>
              <a:rPr sz="2400" spc="-5" dirty="0"/>
              <a:t>FSA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145869" y="2892939"/>
            <a:ext cx="342900" cy="133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5"/>
              </a:lnSpc>
            </a:pPr>
            <a:r>
              <a:rPr sz="800" spc="5" dirty="0">
                <a:solidFill>
                  <a:srgbClr val="231F20"/>
                </a:solidFill>
                <a:latin typeface="Calibri"/>
                <a:cs typeface="Calibri"/>
              </a:rPr>
              <a:t>$250</a:t>
            </a:r>
            <a:r>
              <a:rPr sz="800" spc="15" dirty="0">
                <a:solidFill>
                  <a:srgbClr val="231F20"/>
                </a:solidFill>
                <a:latin typeface="Calibri"/>
                <a:cs typeface="Calibri"/>
              </a:rPr>
              <a:t>0</a:t>
            </a:r>
            <a:r>
              <a:rPr sz="8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825" spc="37" baseline="40404" dirty="0">
                <a:solidFill>
                  <a:srgbClr val="231F20"/>
                </a:solidFill>
                <a:latin typeface="Calibri"/>
                <a:cs typeface="Calibri"/>
              </a:rPr>
              <a:t>2</a:t>
            </a:r>
            <a:endParaRPr sz="825" baseline="40404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10095"/>
              </p:ext>
            </p:extLst>
          </p:nvPr>
        </p:nvGraphicFramePr>
        <p:xfrm>
          <a:off x="385914" y="1309115"/>
          <a:ext cx="6871600" cy="6918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7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26034" marR="133350">
                        <a:lnSpc>
                          <a:spcPct val="114300"/>
                        </a:lnSpc>
                        <a:spcBef>
                          <a:spcPts val="75"/>
                        </a:spcBef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Must be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paired with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HSA-qualified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High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Deductible Health Plan 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(employee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only ActiveCare Plan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1, all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levels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800" spc="-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1HD)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R="346075" algn="ctr">
                        <a:lnSpc>
                          <a:spcPct val="100000"/>
                        </a:lnSpc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R="865505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full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election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amount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can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accessed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r>
                        <a:rPr sz="800" spc="-1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away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92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344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26034" marR="156845">
                        <a:lnSpc>
                          <a:spcPct val="116300"/>
                        </a:lnSpc>
                        <a:spcBef>
                          <a:spcPts val="114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left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end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rolls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over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 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 next plan</a:t>
                      </a:r>
                      <a:r>
                        <a:rPr sz="800" spc="-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R="3460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R="845819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25" baseline="4040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25" baseline="40404" dirty="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26034" marR="229870">
                        <a:lnSpc>
                          <a:spcPct val="111100"/>
                        </a:lnSpc>
                        <a:spcBef>
                          <a:spcPts val="165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left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when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leaves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District 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goes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with the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346075" algn="ctr">
                        <a:lnSpc>
                          <a:spcPct val="100000"/>
                        </a:lnSpc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865505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785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deducted</a:t>
                      </a:r>
                      <a:r>
                        <a:rPr sz="8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pre-tax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852805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Contribution</a:t>
                      </a:r>
                      <a:r>
                        <a:rPr sz="8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Limits</a:t>
                      </a:r>
                      <a:r>
                        <a:rPr lang="en-US"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(2019)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861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$3</a:t>
                      </a:r>
                      <a:r>
                        <a:rPr lang="en-US"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,500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</a:t>
                      </a:r>
                      <a:r>
                        <a:rPr sz="800" spc="-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R="34861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n-US"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7,000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800" spc="-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family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0772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$</a:t>
                      </a:r>
                      <a:r>
                        <a:rPr lang="en-US" sz="90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,</a:t>
                      </a:r>
                      <a:r>
                        <a:rPr lang="en-US" sz="90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700</a:t>
                      </a:r>
                      <a:endParaRPr sz="9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6858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Catch-up for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55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800" spc="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older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3473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$1,000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8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81280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26034" marR="53975">
                        <a:lnSpc>
                          <a:spcPct val="114300"/>
                        </a:lnSpc>
                        <a:spcBef>
                          <a:spcPts val="75"/>
                        </a:spcBef>
                      </a:pP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can only be used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 medical, prescription, dental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vision 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expenses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 </a:t>
                      </a:r>
                      <a:r>
                        <a:rPr sz="800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800" spc="-11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dependents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r>
                        <a:rPr lang="en-US" sz="825" spc="22" baseline="4040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25" baseline="40404" dirty="0">
                        <a:latin typeface="Calibri"/>
                        <a:cs typeface="Calibri"/>
                      </a:endParaRPr>
                    </a:p>
                  </a:txBody>
                  <a:tcPr marL="0" marR="0" marT="1092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53440" algn="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Debit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Card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can be used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pay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 eligible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expenses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solidFill>
                      <a:srgbClr val="D4EF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39725" marR="88265" indent="-278130">
                        <a:lnSpc>
                          <a:spcPct val="114399"/>
                        </a:lnSpc>
                        <a:spcBef>
                          <a:spcPts val="390"/>
                        </a:spcBef>
                        <a:tabLst>
                          <a:tab pos="1847850" algn="l"/>
                          <a:tab pos="1960245" algn="l"/>
                        </a:tabLst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up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amount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 the</a:t>
                      </a:r>
                      <a:r>
                        <a:rPr sz="800" spc="8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	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full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amount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elected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available 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advanced		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on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first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day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 the plan</a:t>
                      </a:r>
                      <a:r>
                        <a:rPr sz="800" spc="-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solidFill>
                      <a:srgbClr val="D4EF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can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reimburse themselves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from account by </a:t>
                      </a:r>
                      <a:r>
                        <a:rPr lang="en-US"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bill pay feature </a:t>
                      </a:r>
                      <a:r>
                        <a:rPr sz="800" spc="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if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expense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incurred prior to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 having 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sufficient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funds to cover</a:t>
                      </a:r>
                      <a:r>
                        <a:rPr sz="800" spc="-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expense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48615" algn="ct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r>
                        <a:rPr sz="8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sz="825" baseline="40404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852805" algn="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54">
                <a:tc>
                  <a:txBody>
                    <a:bodyPr/>
                    <a:lstStyle/>
                    <a:p>
                      <a:pPr marL="26034" marR="257175">
                        <a:lnSpc>
                          <a:spcPct val="116300"/>
                        </a:lnSpc>
                        <a:spcBef>
                          <a:spcPts val="100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Employees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fund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check,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wire,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transfer 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from bank account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as well as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payroll</a:t>
                      </a:r>
                      <a:r>
                        <a:rPr sz="800" spc="-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deductions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R="346075" algn="ctr">
                        <a:lnSpc>
                          <a:spcPct val="100000"/>
                        </a:lnSpc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R="865505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eligible for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Medicare can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participate in the</a:t>
                      </a:r>
                      <a:r>
                        <a:rPr sz="800" spc="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544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2169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26034" marR="43180">
                        <a:lnSpc>
                          <a:spcPct val="109400"/>
                        </a:lnSpc>
                        <a:spcBef>
                          <a:spcPts val="125"/>
                        </a:spcBef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Employees covered by another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insurance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 can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participate in the  Plan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 dirty="0">
                        <a:latin typeface="Times New Roman"/>
                        <a:cs typeface="Times New Roman"/>
                      </a:endParaRPr>
                    </a:p>
                    <a:p>
                      <a:pPr marR="346710" algn="ctr">
                        <a:lnSpc>
                          <a:spcPct val="100000"/>
                        </a:lnSpc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 dirty="0">
                        <a:latin typeface="Times New Roman"/>
                        <a:cs typeface="Times New Roman"/>
                      </a:endParaRPr>
                    </a:p>
                    <a:p>
                      <a:pPr marR="853440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Annual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election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deducted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evenly throughout the plan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16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r>
                        <a:rPr lang="en-US" sz="825" spc="44" baseline="4040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25" baseline="40404" dirty="0">
                        <a:latin typeface="Calibri"/>
                        <a:cs typeface="Calibri"/>
                      </a:endParaRPr>
                    </a:p>
                  </a:txBody>
                  <a:tcPr marL="0" marR="0" marT="5905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344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Employer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responsible for verifying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expenses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80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eligible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solidFill>
                      <a:srgbClr val="D4EF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3185" marR="30480" indent="22860">
                        <a:lnSpc>
                          <a:spcPct val="57699"/>
                        </a:lnSpc>
                        <a:spcBef>
                          <a:spcPts val="965"/>
                        </a:spcBef>
                        <a:tabLst>
                          <a:tab pos="1793875" algn="l"/>
                          <a:tab pos="2149475" algn="l"/>
                        </a:tabLst>
                      </a:pPr>
                      <a:r>
                        <a:rPr sz="1200" spc="75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 </a:t>
                      </a:r>
                      <a:r>
                        <a:rPr sz="1200" spc="37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200" spc="75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 </a:t>
                      </a:r>
                      <a:r>
                        <a:rPr sz="1200" spc="37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spc="-75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2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responsible</a:t>
                      </a:r>
                      <a:r>
                        <a:rPr sz="1200" spc="37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75" baseline="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	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but employee must</a:t>
                      </a: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keep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receipts 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must keep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receipts in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		</a:t>
                      </a:r>
                      <a:r>
                        <a:rPr sz="1200" spc="15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 the </a:t>
                      </a:r>
                      <a:r>
                        <a:rPr sz="1200" spc="22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event </a:t>
                      </a:r>
                      <a:r>
                        <a:rPr sz="1200" spc="15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spc="22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15" baseline="-3819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audit</a:t>
                      </a:r>
                      <a:endParaRPr sz="1200" baseline="-38194" dirty="0">
                        <a:latin typeface="Calibri"/>
                        <a:cs typeface="Calibri"/>
                      </a:endParaRPr>
                    </a:p>
                    <a:p>
                      <a:pPr marL="687070">
                        <a:lnSpc>
                          <a:spcPts val="910"/>
                        </a:lnSpc>
                        <a:spcBef>
                          <a:spcPts val="140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800" spc="-7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audit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solidFill>
                      <a:srgbClr val="D4EF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 the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 can be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invested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 earn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interest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73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614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r>
                        <a:rPr sz="800" spc="-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Fee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3454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None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while employed by</a:t>
                      </a:r>
                      <a:r>
                        <a:rPr sz="8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LISD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50800" marR="398145" algn="ctr">
                        <a:lnSpc>
                          <a:spcPct val="109400"/>
                        </a:lnSpc>
                      </a:pP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$2.50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per month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after leaving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LISD 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unless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balance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greater  than</a:t>
                      </a:r>
                      <a:r>
                        <a:rPr sz="8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$2,500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R="852805" algn="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Money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deposited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into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FDIC insured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interest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earning</a:t>
                      </a:r>
                      <a:r>
                        <a:rPr sz="800" spc="-7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16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4925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16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4075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016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Able </a:t>
                      </a:r>
                      <a:r>
                        <a:rPr sz="8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 invest in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mutual</a:t>
                      </a:r>
                      <a:r>
                        <a:rPr sz="800" spc="-8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funds?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L="601980" marR="448945" indent="-501650">
                        <a:lnSpc>
                          <a:spcPct val="111100"/>
                        </a:lnSpc>
                        <a:spcBef>
                          <a:spcPts val="165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 if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account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balance</a:t>
                      </a:r>
                      <a:r>
                        <a:rPr sz="800" spc="-1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greater  </a:t>
                      </a:r>
                      <a:r>
                        <a:rPr sz="8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8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$2,500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 dirty="0">
                        <a:latin typeface="Times New Roman"/>
                        <a:cs typeface="Times New Roman"/>
                      </a:endParaRPr>
                    </a:p>
                    <a:p>
                      <a:pPr marR="852805" algn="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Electronic statements available</a:t>
                      </a:r>
                      <a:endParaRPr sz="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411480" algn="ctr">
                        <a:lnSpc>
                          <a:spcPct val="114300"/>
                        </a:lnSpc>
                        <a:spcBef>
                          <a:spcPts val="5"/>
                        </a:spcBef>
                      </a:pPr>
                      <a:endParaRPr lang="en-US" sz="800" spc="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62230" marR="411480" algn="ctr">
                        <a:lnSpc>
                          <a:spcPct val="114300"/>
                        </a:lnSpc>
                        <a:spcBef>
                          <a:spcPts val="5"/>
                        </a:spcBef>
                      </a:pPr>
                      <a:endParaRPr lang="en-US" sz="800" spc="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62230" marR="411480" algn="ctr">
                        <a:lnSpc>
                          <a:spcPct val="114300"/>
                        </a:lnSpc>
                        <a:spcBef>
                          <a:spcPts val="5"/>
                        </a:spcBef>
                      </a:pPr>
                      <a:r>
                        <a:rPr lang="en-US" sz="8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</a:p>
                  </a:txBody>
                  <a:tcPr marL="0" marR="0" marT="63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R="85280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n/a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Employee must </a:t>
                      </a:r>
                      <a:r>
                        <a:rPr sz="8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file </a:t>
                      </a:r>
                      <a:r>
                        <a:rPr sz="8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form 8889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with Federal </a:t>
                      </a:r>
                      <a:r>
                        <a:rPr sz="8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r>
                        <a:rPr sz="800" spc="-8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Taxes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3454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Yes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solidFill>
                      <a:srgbClr val="D4EFFC"/>
                    </a:solidFill>
                  </a:tcPr>
                </a:tc>
                <a:tc>
                  <a:txBody>
                    <a:bodyPr/>
                    <a:lstStyle/>
                    <a:p>
                      <a:pPr marR="866140" algn="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solidFill>
                      <a:srgbClr val="D4E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431</Words>
  <Application>Microsoft Office PowerPoint</Application>
  <PresentationFormat>Custom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Wingdings 3</vt:lpstr>
      <vt:lpstr>Slice</vt:lpstr>
      <vt:lpstr>Comparisons between an HSA and an FSA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HSABrochure.pdf</dc:title>
  <dc:creator>NadwodnyD</dc:creator>
  <cp:lastModifiedBy>Smith, Cynthia</cp:lastModifiedBy>
  <cp:revision>10</cp:revision>
  <dcterms:created xsi:type="dcterms:W3CDTF">2017-06-22T14:42:56Z</dcterms:created>
  <dcterms:modified xsi:type="dcterms:W3CDTF">2019-05-23T14:07:36Z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2017-06-22T00:00:00Z</vt:filetime>
  </property>
  <property fmtid="{D5CDD505-2E9C-101B-9397-08002B2CF9AE}" pid="3" name="Creator">
    <vt:lpwstr>Adobe InDesign CS5 (7.0.2)</vt:lpwstr>
  </property>
  <property fmtid="{D5CDD505-2E9C-101B-9397-08002B2CF9AE}" pid="4" name="LastSaved">
    <vt:filetime>2017-06-22T00:00:00Z</vt:filetime>
  </property>
</Properties>
</file>